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57" r:id="rId3"/>
    <p:sldId id="272" r:id="rId4"/>
    <p:sldId id="290" r:id="rId5"/>
    <p:sldId id="285" r:id="rId6"/>
    <p:sldId id="286" r:id="rId7"/>
    <p:sldId id="331" r:id="rId8"/>
    <p:sldId id="332" r:id="rId9"/>
    <p:sldId id="322" r:id="rId10"/>
    <p:sldId id="324" r:id="rId11"/>
    <p:sldId id="294" r:id="rId12"/>
    <p:sldId id="326" r:id="rId13"/>
    <p:sldId id="327" r:id="rId14"/>
    <p:sldId id="335" r:id="rId15"/>
    <p:sldId id="328" r:id="rId16"/>
    <p:sldId id="337" r:id="rId17"/>
    <p:sldId id="329" r:id="rId18"/>
    <p:sldId id="330" r:id="rId19"/>
    <p:sldId id="339" r:id="rId20"/>
    <p:sldId id="340" r:id="rId21"/>
    <p:sldId id="264" r:id="rId22"/>
    <p:sldId id="306" r:id="rId23"/>
    <p:sldId id="263" r:id="rId24"/>
    <p:sldId id="321" r:id="rId25"/>
    <p:sldId id="266" r:id="rId26"/>
    <p:sldId id="267" r:id="rId27"/>
    <p:sldId id="269" r:id="rId28"/>
    <p:sldId id="317" r:id="rId29"/>
    <p:sldId id="305" r:id="rId30"/>
    <p:sldId id="325" r:id="rId31"/>
    <p:sldId id="334" r:id="rId32"/>
    <p:sldId id="318" r:id="rId33"/>
    <p:sldId id="336"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FCB2"/>
    <a:srgbClr val="9AB12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5560" autoAdjust="0"/>
  </p:normalViewPr>
  <p:slideViewPr>
    <p:cSldViewPr>
      <p:cViewPr varScale="1">
        <p:scale>
          <a:sx n="70" d="100"/>
          <a:sy n="70" d="100"/>
        </p:scale>
        <p:origin x="-60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64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D1DC33-6CB4-48E3-AD40-163258E6BA4F}" type="datetimeFigureOut">
              <a:rPr lang="en-US" smtClean="0"/>
              <a:pPr/>
              <a:t>4/2/2009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C162E8-F0A3-488D-B753-04E8EC7D2BF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Many workers suffer from injuries and diseases that result from manual work and the increased mechanization of work.</a:t>
            </a:r>
            <a:endParaRPr lang="en-US"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17C162E8-F0A3-488D-B753-04E8EC7D2BF3}"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28600" indent="-228600">
              <a:buAutoNum type="arabicPeriod"/>
            </a:pPr>
            <a:r>
              <a:rPr lang="en-US" dirty="0" smtClean="0"/>
              <a:t>Australopithecus Prometheus selected pebble tools and made scoops from antelope bones</a:t>
            </a:r>
          </a:p>
          <a:p>
            <a:pPr marL="228600" indent="-228600">
              <a:buAutoNum type="arabicPeriod"/>
            </a:pPr>
            <a:r>
              <a:rPr lang="en-US" dirty="0" smtClean="0"/>
              <a:t>Bernardino </a:t>
            </a:r>
            <a:r>
              <a:rPr lang="en-US" dirty="0" err="1" smtClean="0"/>
              <a:t>Ramazinni</a:t>
            </a:r>
            <a:r>
              <a:rPr lang="en-US" dirty="0" smtClean="0"/>
              <a:t> (1633-1714) wrote about work-related complaints (that he saw in his medical practice) in the 1713 supplement to his 1700 publication, "De </a:t>
            </a:r>
            <a:r>
              <a:rPr lang="en-US" dirty="0" err="1" smtClean="0"/>
              <a:t>Morbis</a:t>
            </a:r>
            <a:r>
              <a:rPr lang="en-US" dirty="0" smtClean="0"/>
              <a:t> </a:t>
            </a:r>
            <a:r>
              <a:rPr lang="en-US" dirty="0" err="1" smtClean="0"/>
              <a:t>Artificum</a:t>
            </a:r>
            <a:r>
              <a:rPr lang="en-US" dirty="0" smtClean="0"/>
              <a:t> (Diseases of Workers)." </a:t>
            </a:r>
          </a:p>
          <a:p>
            <a:pPr marL="228600" indent="-228600">
              <a:buAutoNum type="arabicPeriod"/>
            </a:pPr>
            <a:r>
              <a:rPr lang="en-US" dirty="0" err="1" smtClean="0"/>
              <a:t>Wojciech</a:t>
            </a:r>
            <a:r>
              <a:rPr lang="en-US" dirty="0" smtClean="0"/>
              <a:t> </a:t>
            </a:r>
            <a:r>
              <a:rPr lang="en-US" dirty="0" err="1" smtClean="0"/>
              <a:t>Jastrzebowski</a:t>
            </a:r>
            <a:r>
              <a:rPr lang="en-US" dirty="0" smtClean="0"/>
              <a:t> created the word ergonomics in 1857 in a philosophical narrative, "based upon the truths drawn from the Science of Nature" (</a:t>
            </a:r>
            <a:r>
              <a:rPr lang="en-US" dirty="0" err="1" smtClean="0"/>
              <a:t>Jastrzebowski</a:t>
            </a:r>
            <a:r>
              <a:rPr lang="en-US" dirty="0" smtClean="0"/>
              <a:t>, 1857). </a:t>
            </a:r>
          </a:p>
          <a:p>
            <a:pPr marL="228600" indent="-228600">
              <a:buAutoNum type="arabicPeriod"/>
            </a:pPr>
            <a:r>
              <a:rPr lang="en-US" dirty="0" smtClean="0"/>
              <a:t>Frederick W. Taylor was a pioneer of this approach and evaluated jobs to determine the "One Best Way" they could be performed. At Bethlehem Steel, Taylor dramatically increased worker production and wages in a shoveling task by matching the shovel with the type of material that was being moved (ashes, coal or ore).</a:t>
            </a:r>
          </a:p>
          <a:p>
            <a:pPr marL="228600" indent="-228600">
              <a:buAutoNum type="arabicPeriod"/>
            </a:pPr>
            <a:r>
              <a:rPr lang="en-US" dirty="0" smtClean="0"/>
              <a:t>Frank and Lillian </a:t>
            </a:r>
            <a:r>
              <a:rPr lang="en-US" dirty="0" err="1" smtClean="0"/>
              <a:t>Gilbreth</a:t>
            </a:r>
            <a:r>
              <a:rPr lang="en-US" dirty="0" smtClean="0"/>
              <a:t> made jobs more efficient and less fatiguing through time motion analysis and standardizing tools, materials and the job process. By applying this approach, the number of motions in bricklaying was reduced from 18 to 4.5 allowing bricklayers to increase their pace of laying bricks from 120 to 350 bricks per hour. </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dirty="0" smtClean="0"/>
              <a:t>World War II prompted greater interest in human-machine interaction as the efficiency of sophisticated military equipment (i.e., airplanes) could be compromised by bad or confusing design. Design concepts of fitting the machine to the size of the soldier and logical/understandable control buttons evolved. </a:t>
            </a:r>
          </a:p>
          <a:p>
            <a:pPr marL="228600" indent="-228600">
              <a:buAutoNum type="arabicPeriod"/>
            </a:pPr>
            <a:r>
              <a:rPr lang="en-US" dirty="0" smtClean="0"/>
              <a:t>After World War II, the focus of concern expanded to include worker safety as well as productivity. </a:t>
            </a:r>
            <a:endParaRPr lang="en-US" dirty="0"/>
          </a:p>
        </p:txBody>
      </p:sp>
      <p:sp>
        <p:nvSpPr>
          <p:cNvPr id="4" name="Slide Number Placeholder 3"/>
          <p:cNvSpPr>
            <a:spLocks noGrp="1"/>
          </p:cNvSpPr>
          <p:nvPr>
            <p:ph type="sldNum" sz="quarter" idx="10"/>
          </p:nvPr>
        </p:nvSpPr>
        <p:spPr/>
        <p:txBody>
          <a:bodyPr/>
          <a:lstStyle/>
          <a:p>
            <a:fld id="{17C162E8-F0A3-488D-B753-04E8EC7D2BF3}"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Definition. The scientific study (Greek - </a:t>
            </a:r>
            <a:r>
              <a:rPr lang="en-US" sz="1200" b="1" kern="1200" baseline="0" dirty="0" err="1" smtClean="0">
                <a:solidFill>
                  <a:schemeClr val="tx1"/>
                </a:solidFill>
                <a:latin typeface="+mn-lt"/>
                <a:ea typeface="+mn-ea"/>
                <a:cs typeface="+mn-cs"/>
              </a:rPr>
              <a:t>nomos</a:t>
            </a:r>
            <a:r>
              <a:rPr lang="en-US" sz="1200" b="1" kern="1200" baseline="0" dirty="0" smtClean="0">
                <a:solidFill>
                  <a:schemeClr val="tx1"/>
                </a:solidFill>
                <a:latin typeface="+mn-lt"/>
                <a:ea typeface="+mn-ea"/>
                <a:cs typeface="+mn-cs"/>
              </a:rPr>
              <a:t>) of human work (Greek - </a:t>
            </a:r>
            <a:r>
              <a:rPr lang="en-US" sz="1200" b="1" kern="1200" baseline="0" dirty="0" err="1" smtClean="0">
                <a:solidFill>
                  <a:schemeClr val="tx1"/>
                </a:solidFill>
                <a:latin typeface="+mn-lt"/>
                <a:ea typeface="+mn-ea"/>
                <a:cs typeface="+mn-cs"/>
              </a:rPr>
              <a:t>ergon</a:t>
            </a:r>
            <a:r>
              <a:rPr lang="en-US" sz="1200" b="1" kern="1200" baseline="0" dirty="0" smtClean="0">
                <a:solidFill>
                  <a:schemeClr val="tx1"/>
                </a:solidFill>
                <a:latin typeface="+mn-lt"/>
                <a:ea typeface="+mn-ea"/>
                <a:cs typeface="+mn-cs"/>
              </a:rPr>
              <a:t>).</a:t>
            </a:r>
          </a:p>
          <a:p>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Strategy. Ergonomics considers the physical and mental capabilities and limits of the worker as he</a:t>
            </a:r>
          </a:p>
          <a:p>
            <a:r>
              <a:rPr lang="en-US" sz="1200" kern="1200" baseline="0" dirty="0" smtClean="0">
                <a:solidFill>
                  <a:schemeClr val="tx1"/>
                </a:solidFill>
                <a:latin typeface="+mn-lt"/>
                <a:ea typeface="+mn-ea"/>
                <a:cs typeface="+mn-cs"/>
              </a:rPr>
              <a:t>or she interacts with tools, equipment, work methods, tasks, and the working environment.</a:t>
            </a:r>
          </a:p>
          <a:p>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Goal. Reduce work-related musculoskeletal disorders (MSDs) by adapting the work to fit the person,</a:t>
            </a:r>
          </a:p>
          <a:p>
            <a:r>
              <a:rPr lang="en-US" sz="1200" kern="1200" baseline="0" dirty="0" smtClean="0">
                <a:solidFill>
                  <a:schemeClr val="tx1"/>
                </a:solidFill>
                <a:latin typeface="+mn-lt"/>
                <a:ea typeface="+mn-ea"/>
                <a:cs typeface="+mn-cs"/>
              </a:rPr>
              <a:t>instead of forcing the person to adapt to the work.</a:t>
            </a:r>
          </a:p>
          <a:p>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Principle. Since everything is designed for human use or consumption, human characteristics should</a:t>
            </a:r>
          </a:p>
          <a:p>
            <a:r>
              <a:rPr lang="en-US" sz="1200" kern="1200" baseline="0" dirty="0" smtClean="0">
                <a:solidFill>
                  <a:schemeClr val="tx1"/>
                </a:solidFill>
                <a:latin typeface="+mn-lt"/>
                <a:ea typeface="+mn-ea"/>
                <a:cs typeface="+mn-cs"/>
              </a:rPr>
              <a:t>be considered at the beginning of the design process.</a:t>
            </a:r>
          </a:p>
          <a:p>
            <a:r>
              <a:rPr lang="en-US" sz="1200" b="1" kern="1200" baseline="0" dirty="0" smtClean="0">
                <a:solidFill>
                  <a:schemeClr val="tx1"/>
                </a:solidFill>
                <a:latin typeface="+mn-lt"/>
                <a:ea typeface="+mn-ea"/>
                <a:cs typeface="+mn-cs"/>
              </a:rPr>
              <a:t>Proactive- recognizing, anticipating and reducing </a:t>
            </a:r>
            <a:r>
              <a:rPr lang="en-US" sz="1200" b="1" kern="1200" baseline="0" dirty="0" err="1" smtClean="0">
                <a:solidFill>
                  <a:schemeClr val="tx1"/>
                </a:solidFill>
                <a:latin typeface="+mn-lt"/>
                <a:ea typeface="+mn-ea"/>
                <a:cs typeface="+mn-cs"/>
              </a:rPr>
              <a:t>riskfactors</a:t>
            </a:r>
            <a:r>
              <a:rPr lang="en-US" sz="1200" b="1" kern="1200" baseline="0" dirty="0" smtClean="0">
                <a:solidFill>
                  <a:schemeClr val="tx1"/>
                </a:solidFill>
                <a:latin typeface="+mn-lt"/>
                <a:ea typeface="+mn-ea"/>
                <a:cs typeface="+mn-cs"/>
              </a:rPr>
              <a:t> at planning stage of work process.</a:t>
            </a:r>
          </a:p>
          <a:p>
            <a:r>
              <a:rPr lang="en-US" sz="1200" b="1" kern="1200" baseline="0" dirty="0" smtClean="0">
                <a:solidFill>
                  <a:schemeClr val="tx1"/>
                </a:solidFill>
                <a:latin typeface="+mn-lt"/>
                <a:ea typeface="+mn-ea"/>
                <a:cs typeface="+mn-cs"/>
              </a:rPr>
              <a:t>Reactive – identifying </a:t>
            </a:r>
            <a:r>
              <a:rPr lang="en-US" sz="1200" b="1" kern="1200" baseline="0" dirty="0" err="1" smtClean="0">
                <a:solidFill>
                  <a:schemeClr val="tx1"/>
                </a:solidFill>
                <a:latin typeface="+mn-lt"/>
                <a:ea typeface="+mn-ea"/>
                <a:cs typeface="+mn-cs"/>
              </a:rPr>
              <a:t>riskfactors</a:t>
            </a:r>
            <a:r>
              <a:rPr lang="en-US" sz="1200" b="1" kern="1200" baseline="0" dirty="0" smtClean="0">
                <a:solidFill>
                  <a:schemeClr val="tx1"/>
                </a:solidFill>
                <a:latin typeface="+mn-lt"/>
                <a:ea typeface="+mn-ea"/>
                <a:cs typeface="+mn-cs"/>
              </a:rPr>
              <a:t> and problems </a:t>
            </a:r>
            <a:r>
              <a:rPr lang="en-US" sz="1200" b="1" kern="1200" baseline="0" dirty="0" err="1" smtClean="0">
                <a:solidFill>
                  <a:schemeClr val="tx1"/>
                </a:solidFill>
                <a:latin typeface="+mn-lt"/>
                <a:ea typeface="+mn-ea"/>
                <a:cs typeface="+mn-cs"/>
              </a:rPr>
              <a:t>asso</a:t>
            </a:r>
            <a:r>
              <a:rPr lang="en-US" sz="1200" b="1" kern="1200" baseline="0" dirty="0" smtClean="0">
                <a:solidFill>
                  <a:schemeClr val="tx1"/>
                </a:solidFill>
                <a:latin typeface="+mn-lt"/>
                <a:ea typeface="+mn-ea"/>
                <a:cs typeface="+mn-cs"/>
              </a:rPr>
              <a:t> with work place and controlling them</a:t>
            </a:r>
            <a:endParaRPr lang="en-US" b="1" dirty="0">
              <a:solidFill>
                <a:schemeClr val="tx1"/>
              </a:solidFill>
            </a:endParaRPr>
          </a:p>
        </p:txBody>
      </p:sp>
      <p:sp>
        <p:nvSpPr>
          <p:cNvPr id="4" name="Slide Number Placeholder 3"/>
          <p:cNvSpPr>
            <a:spLocks noGrp="1"/>
          </p:cNvSpPr>
          <p:nvPr>
            <p:ph type="sldNum" sz="quarter" idx="10"/>
          </p:nvPr>
        </p:nvSpPr>
        <p:spPr/>
        <p:txBody>
          <a:bodyPr/>
          <a:lstStyle/>
          <a:p>
            <a:fld id="{17C162E8-F0A3-488D-B753-04E8EC7D2BF3}"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Biomechanics is the study of the structural elements</a:t>
            </a:r>
          </a:p>
          <a:p>
            <a:r>
              <a:rPr lang="en-US" sz="1200" kern="1200" baseline="0" dirty="0" smtClean="0">
                <a:solidFill>
                  <a:schemeClr val="tx1"/>
                </a:solidFill>
                <a:latin typeface="+mn-lt"/>
                <a:ea typeface="+mn-ea"/>
                <a:cs typeface="+mn-cs"/>
              </a:rPr>
              <a:t>of the human body in relation to how the body functions</a:t>
            </a:r>
          </a:p>
          <a:p>
            <a:r>
              <a:rPr lang="en-US" sz="1200" kern="1200" baseline="0" dirty="0" smtClean="0">
                <a:solidFill>
                  <a:schemeClr val="tx1"/>
                </a:solidFill>
                <a:latin typeface="+mn-lt"/>
                <a:ea typeface="+mn-ea"/>
                <a:cs typeface="+mn-cs"/>
              </a:rPr>
              <a:t>and how much stress, acceleration, and impact it can</a:t>
            </a:r>
          </a:p>
          <a:p>
            <a:r>
              <a:rPr lang="en-US" sz="1200" kern="1200" baseline="0" dirty="0" smtClean="0">
                <a:solidFill>
                  <a:schemeClr val="tx1"/>
                </a:solidFill>
                <a:latin typeface="+mn-lt"/>
                <a:ea typeface="+mn-ea"/>
                <a:cs typeface="+mn-cs"/>
              </a:rPr>
              <a:t>stand.</a:t>
            </a:r>
            <a:endParaRPr lang="en-US" dirty="0"/>
          </a:p>
        </p:txBody>
      </p:sp>
      <p:sp>
        <p:nvSpPr>
          <p:cNvPr id="4" name="Slide Number Placeholder 3"/>
          <p:cNvSpPr>
            <a:spLocks noGrp="1"/>
          </p:cNvSpPr>
          <p:nvPr>
            <p:ph type="sldNum" sz="quarter" idx="10"/>
          </p:nvPr>
        </p:nvSpPr>
        <p:spPr/>
        <p:txBody>
          <a:bodyPr/>
          <a:lstStyle/>
          <a:p>
            <a:fld id="{17C162E8-F0A3-488D-B753-04E8EC7D2BF3}"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7C162E8-F0A3-488D-B753-04E8EC7D2BF3}"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Involving workers enhance worker motivation and job satisfaction, adds problem solving </a:t>
            </a:r>
            <a:r>
              <a:rPr lang="en-US" dirty="0" err="1" smtClean="0"/>
              <a:t>capablities</a:t>
            </a:r>
            <a:r>
              <a:rPr lang="en-US" dirty="0" smtClean="0"/>
              <a:t>, greater acceptance of change and they have greater knowledge of work and organization.</a:t>
            </a:r>
            <a:endParaRPr lang="en-US" dirty="0"/>
          </a:p>
        </p:txBody>
      </p:sp>
      <p:sp>
        <p:nvSpPr>
          <p:cNvPr id="4" name="Slide Number Placeholder 3"/>
          <p:cNvSpPr>
            <a:spLocks noGrp="1"/>
          </p:cNvSpPr>
          <p:nvPr>
            <p:ph type="sldNum" sz="quarter" idx="10"/>
          </p:nvPr>
        </p:nvSpPr>
        <p:spPr/>
        <p:txBody>
          <a:bodyPr/>
          <a:lstStyle/>
          <a:p>
            <a:fld id="{17C162E8-F0A3-488D-B753-04E8EC7D2BF3}" type="slidenum">
              <a:rPr lang="en-US" smtClean="0"/>
              <a:pPr/>
              <a:t>20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Evidence of WMSDs- </a:t>
            </a:r>
            <a:r>
              <a:rPr lang="en-US" b="1" dirty="0" smtClean="0"/>
              <a:t>health and medical indicators</a:t>
            </a:r>
            <a:r>
              <a:rPr lang="en-US" dirty="0" smtClean="0"/>
              <a:t>- follow up of workers report, conducting </a:t>
            </a:r>
            <a:r>
              <a:rPr lang="en-US" dirty="0" err="1" smtClean="0"/>
              <a:t>sx</a:t>
            </a:r>
            <a:r>
              <a:rPr lang="en-US" dirty="0" smtClean="0"/>
              <a:t> surveys &amp; periodic medical </a:t>
            </a:r>
            <a:r>
              <a:rPr lang="en-US" dirty="0" err="1" smtClean="0"/>
              <a:t>examn</a:t>
            </a:r>
            <a:r>
              <a:rPr lang="en-US" dirty="0" smtClean="0"/>
              <a:t>. 2. </a:t>
            </a:r>
            <a:r>
              <a:rPr lang="en-US" b="1" dirty="0" smtClean="0"/>
              <a:t>Identifying risk </a:t>
            </a:r>
            <a:r>
              <a:rPr lang="en-US" b="1" dirty="0" err="1" smtClean="0"/>
              <a:t>facors</a:t>
            </a:r>
            <a:r>
              <a:rPr lang="en-US" b="1" dirty="0" smtClean="0"/>
              <a:t> in job</a:t>
            </a:r>
            <a:r>
              <a:rPr lang="en-US" dirty="0" smtClean="0"/>
              <a:t> – screening jobs, performing job analyses &amp;</a:t>
            </a:r>
            <a:r>
              <a:rPr lang="en-US" baseline="0" dirty="0" smtClean="0"/>
              <a:t> setting </a:t>
            </a:r>
            <a:r>
              <a:rPr lang="en-US" baseline="0" dirty="0" err="1" smtClean="0"/>
              <a:t>priorties</a:t>
            </a:r>
            <a:endParaRPr lang="en-US" baseline="0" dirty="0" smtClean="0"/>
          </a:p>
          <a:p>
            <a:r>
              <a:rPr lang="en-US" baseline="0" dirty="0" smtClean="0"/>
              <a:t>  using </a:t>
            </a:r>
            <a:r>
              <a:rPr lang="en-US" baseline="0" dirty="0" err="1" smtClean="0"/>
              <a:t>questionairres</a:t>
            </a:r>
            <a:r>
              <a:rPr lang="en-US" baseline="0" dirty="0" smtClean="0"/>
              <a:t>, </a:t>
            </a:r>
            <a:r>
              <a:rPr lang="en-US" baseline="0" dirty="0" err="1" smtClean="0"/>
              <a:t>vedio</a:t>
            </a:r>
            <a:r>
              <a:rPr lang="en-US" baseline="0" dirty="0" smtClean="0"/>
              <a:t> and audiotape analysis</a:t>
            </a:r>
            <a:endParaRPr lang="en-US" dirty="0"/>
          </a:p>
        </p:txBody>
      </p:sp>
      <p:sp>
        <p:nvSpPr>
          <p:cNvPr id="4" name="Slide Number Placeholder 3"/>
          <p:cNvSpPr>
            <a:spLocks noGrp="1"/>
          </p:cNvSpPr>
          <p:nvPr>
            <p:ph type="sldNum" sz="quarter" idx="10"/>
          </p:nvPr>
        </p:nvSpPr>
        <p:spPr/>
        <p:txBody>
          <a:bodyPr/>
          <a:lstStyle/>
          <a:p>
            <a:fld id="{17C162E8-F0A3-488D-B753-04E8EC7D2BF3}" type="slidenum">
              <a:rPr lang="en-US" smtClean="0"/>
              <a:pPr/>
              <a:t>21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Screening</a:t>
            </a:r>
            <a:r>
              <a:rPr lang="en-US" baseline="0" dirty="0" smtClean="0"/>
              <a:t> </a:t>
            </a:r>
            <a:r>
              <a:rPr lang="en-US" baseline="0" dirty="0" err="1" smtClean="0"/>
              <a:t>jo</a:t>
            </a:r>
            <a:r>
              <a:rPr lang="en-US" baseline="0" dirty="0" smtClean="0"/>
              <a:t> risk factors may involve 1. walk through observational survey 2. interview with workers and supervisors 3. use of check list for scoring job features</a:t>
            </a:r>
            <a:endParaRPr lang="en-US" dirty="0"/>
          </a:p>
        </p:txBody>
      </p:sp>
      <p:sp>
        <p:nvSpPr>
          <p:cNvPr id="4" name="Slide Number Placeholder 3"/>
          <p:cNvSpPr>
            <a:spLocks noGrp="1"/>
          </p:cNvSpPr>
          <p:nvPr>
            <p:ph type="sldNum" sz="quarter" idx="10"/>
          </p:nvPr>
        </p:nvSpPr>
        <p:spPr/>
        <p:txBody>
          <a:bodyPr/>
          <a:lstStyle/>
          <a:p>
            <a:fld id="{17C162E8-F0A3-488D-B753-04E8EC7D2BF3}"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4/2/2009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4/2/2009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4/2/2009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4/2/2009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_rels/slide3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Times New Roman" pitchFamily="18" charset="0"/>
                <a:cs typeface="Times New Roman" pitchFamily="18" charset="0"/>
              </a:rPr>
              <a:t>Ergonomics</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a:xfrm>
            <a:off x="679704" y="3733800"/>
            <a:ext cx="7854696" cy="1752600"/>
          </a:xfrm>
        </p:spPr>
        <p:txBody>
          <a:bodyPr/>
          <a:lstStyle/>
          <a:p>
            <a:endParaRPr lang="en-US" dirty="0"/>
          </a:p>
        </p:txBody>
      </p:sp>
      <p:pic>
        <p:nvPicPr>
          <p:cNvPr id="307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7" name="Rectangle 6"/>
          <p:cNvSpPr/>
          <p:nvPr/>
        </p:nvSpPr>
        <p:spPr>
          <a:xfrm>
            <a:off x="5715000" y="5144869"/>
            <a:ext cx="3505200" cy="646331"/>
          </a:xfrm>
          <a:prstGeom prst="rect">
            <a:avLst/>
          </a:prstGeom>
        </p:spPr>
        <p:txBody>
          <a:bodyPr wrap="square">
            <a:spAutoFit/>
          </a:bodyPr>
          <a:lstStyle/>
          <a:p>
            <a:pPr algn="ctr"/>
            <a:r>
              <a:rPr lang="en-US" b="1" dirty="0" smtClean="0">
                <a:solidFill>
                  <a:schemeClr val="bg1"/>
                </a:solidFill>
              </a:rPr>
              <a:t>By Dr. </a:t>
            </a:r>
            <a:r>
              <a:rPr lang="en-US" b="1" dirty="0" err="1" smtClean="0">
                <a:solidFill>
                  <a:schemeClr val="bg1"/>
                </a:solidFill>
              </a:rPr>
              <a:t>Rakesh</a:t>
            </a:r>
            <a:r>
              <a:rPr lang="en-US" b="1" dirty="0" smtClean="0">
                <a:solidFill>
                  <a:schemeClr val="bg1"/>
                </a:solidFill>
              </a:rPr>
              <a:t> Kumar</a:t>
            </a:r>
          </a:p>
          <a:p>
            <a:pPr algn="ctr"/>
            <a:r>
              <a:rPr lang="en-US" b="1" dirty="0" smtClean="0">
                <a:solidFill>
                  <a:schemeClr val="bg1"/>
                </a:solidFill>
              </a:rPr>
              <a:t>Moderator- Dr. PR </a:t>
            </a:r>
            <a:r>
              <a:rPr lang="en-US" b="1" dirty="0" err="1" smtClean="0">
                <a:solidFill>
                  <a:schemeClr val="bg1"/>
                </a:solidFill>
              </a:rPr>
              <a:t>Deshmukh</a:t>
            </a:r>
            <a:r>
              <a:rPr lang="en-US" b="1" dirty="0" smtClean="0">
                <a:solidFill>
                  <a:schemeClr val="bg1"/>
                </a:solidFill>
              </a:rPr>
              <a:t> </a:t>
            </a:r>
            <a:endParaRPr lang="en-US" b="1" dirty="0">
              <a:solidFill>
                <a:schemeClr val="bg1"/>
              </a:solidFill>
            </a:endParaRPr>
          </a:p>
        </p:txBody>
      </p:sp>
      <p:sp>
        <p:nvSpPr>
          <p:cNvPr id="8" name="TextBox 7"/>
          <p:cNvSpPr txBox="1"/>
          <p:nvPr/>
        </p:nvSpPr>
        <p:spPr>
          <a:xfrm>
            <a:off x="533400" y="457200"/>
            <a:ext cx="3923382" cy="738664"/>
          </a:xfrm>
          <a:prstGeom prst="rect">
            <a:avLst/>
          </a:prstGeom>
          <a:solidFill>
            <a:srgbClr val="FAFCB2"/>
          </a:solidFill>
        </p:spPr>
        <p:txBody>
          <a:bodyPr wrap="none" rtlCol="0">
            <a:spAutoFit/>
          </a:bodyPr>
          <a:lstStyle/>
          <a:p>
            <a:r>
              <a:rPr lang="en-US" sz="4200" b="1" dirty="0" smtClean="0">
                <a:solidFill>
                  <a:schemeClr val="bg1"/>
                </a:solidFill>
              </a:rPr>
              <a:t>ERGONOMICS</a:t>
            </a:r>
            <a:endParaRPr lang="en-US" sz="42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52400"/>
          <a:ext cx="9144000" cy="6096000"/>
        </p:xfrm>
        <a:graphic>
          <a:graphicData uri="http://schemas.openxmlformats.org/drawingml/2006/table">
            <a:tbl>
              <a:tblPr firstRow="1" bandRow="1">
                <a:tableStyleId>{5940675A-B579-460E-94D1-54222C63F5DA}</a:tableStyleId>
              </a:tblPr>
              <a:tblGrid>
                <a:gridCol w="3048000"/>
                <a:gridCol w="2455334"/>
                <a:gridCol w="3640666"/>
              </a:tblGrid>
              <a:tr h="370840">
                <a:tc>
                  <a:txBody>
                    <a:bodyPr/>
                    <a:lstStyle/>
                    <a:p>
                      <a:pPr algn="ctr"/>
                      <a:r>
                        <a:rPr lang="en-US" sz="2000" b="1" dirty="0" smtClean="0"/>
                        <a:t>Injuries</a:t>
                      </a:r>
                      <a:endParaRPr lang="en-US" sz="2000" b="1" dirty="0"/>
                    </a:p>
                  </a:txBody>
                  <a:tcPr/>
                </a:tc>
                <a:tc>
                  <a:txBody>
                    <a:bodyPr/>
                    <a:lstStyle/>
                    <a:p>
                      <a:pPr algn="ctr"/>
                      <a:r>
                        <a:rPr lang="en-US" sz="2000" b="1" dirty="0" smtClean="0"/>
                        <a:t>Common</a:t>
                      </a:r>
                      <a:r>
                        <a:rPr lang="en-US" sz="2000" b="1" baseline="0" dirty="0" smtClean="0"/>
                        <a:t> sites</a:t>
                      </a:r>
                      <a:endParaRPr lang="en-US" sz="2000" b="1" dirty="0"/>
                    </a:p>
                  </a:txBody>
                  <a:tcPr/>
                </a:tc>
                <a:tc>
                  <a:txBody>
                    <a:bodyPr/>
                    <a:lstStyle/>
                    <a:p>
                      <a:pPr algn="ctr"/>
                      <a:r>
                        <a:rPr lang="en-US" sz="2000" b="1" dirty="0" smtClean="0"/>
                        <a:t>Cause</a:t>
                      </a:r>
                      <a:endParaRPr lang="en-US" sz="2000" b="1" dirty="0"/>
                    </a:p>
                  </a:txBody>
                  <a:tcPr/>
                </a:tc>
              </a:tr>
              <a:tr h="370840">
                <a:tc>
                  <a:txBody>
                    <a:bodyPr/>
                    <a:lstStyle/>
                    <a:p>
                      <a:r>
                        <a:rPr kumimoji="0" lang="en-US" sz="2000" kern="1200" baseline="0" dirty="0" smtClean="0">
                          <a:solidFill>
                            <a:schemeClr val="tx1"/>
                          </a:solidFill>
                          <a:latin typeface="+mn-lt"/>
                          <a:ea typeface="+mn-ea"/>
                          <a:cs typeface="+mn-cs"/>
                        </a:rPr>
                        <a:t>Bursitis</a:t>
                      </a:r>
                      <a:endParaRPr lang="en-US" sz="2000" dirty="0"/>
                    </a:p>
                  </a:txBody>
                  <a:tcPr/>
                </a:tc>
                <a:tc>
                  <a:txBody>
                    <a:bodyPr/>
                    <a:lstStyle/>
                    <a:p>
                      <a:r>
                        <a:rPr kumimoji="0" lang="en-US" sz="2000" kern="1200" baseline="0" dirty="0" smtClean="0">
                          <a:solidFill>
                            <a:schemeClr val="tx1"/>
                          </a:solidFill>
                          <a:latin typeface="+mn-lt"/>
                          <a:ea typeface="+mn-ea"/>
                          <a:cs typeface="+mn-cs"/>
                        </a:rPr>
                        <a:t>knee, elbow, shoulder</a:t>
                      </a:r>
                      <a:endParaRPr lang="en-US" sz="2000" dirty="0"/>
                    </a:p>
                  </a:txBody>
                  <a:tcPr/>
                </a:tc>
                <a:tc>
                  <a:txBody>
                    <a:bodyPr/>
                    <a:lstStyle/>
                    <a:p>
                      <a:r>
                        <a:rPr kumimoji="0" lang="en-US" sz="2000" kern="1200" baseline="0" dirty="0" smtClean="0">
                          <a:solidFill>
                            <a:schemeClr val="tx1"/>
                          </a:solidFill>
                          <a:latin typeface="+mn-lt"/>
                          <a:ea typeface="+mn-ea"/>
                          <a:cs typeface="+mn-cs"/>
                        </a:rPr>
                        <a:t>Kneeling, pressure at the elbow, repetitive shoulder movements</a:t>
                      </a:r>
                      <a:endParaRPr lang="en-US" sz="2000" dirty="0"/>
                    </a:p>
                  </a:txBody>
                  <a:tcPr/>
                </a:tc>
              </a:tr>
              <a:tr h="370840">
                <a:tc>
                  <a:txBody>
                    <a:bodyPr/>
                    <a:lstStyle/>
                    <a:p>
                      <a:r>
                        <a:rPr kumimoji="0" lang="en-US" sz="2000" kern="1200" baseline="0" dirty="0" smtClean="0">
                          <a:solidFill>
                            <a:schemeClr val="tx1"/>
                          </a:solidFill>
                          <a:latin typeface="+mn-lt"/>
                          <a:ea typeface="+mn-ea"/>
                          <a:cs typeface="+mn-cs"/>
                        </a:rPr>
                        <a:t>Carpal tunnel syndrome</a:t>
                      </a:r>
                      <a:endParaRPr lang="en-US" sz="2000" dirty="0"/>
                    </a:p>
                  </a:txBody>
                  <a:tcPr/>
                </a:tc>
                <a:tc>
                  <a:txBody>
                    <a:bodyPr/>
                    <a:lstStyle/>
                    <a:p>
                      <a:r>
                        <a:rPr lang="en-US" sz="2000" dirty="0" smtClean="0"/>
                        <a:t>wrist</a:t>
                      </a:r>
                      <a:endParaRPr lang="en-US" sz="2000" dirty="0"/>
                    </a:p>
                  </a:txBody>
                  <a:tcPr/>
                </a:tc>
                <a:tc>
                  <a:txBody>
                    <a:bodyPr/>
                    <a:lstStyle/>
                    <a:p>
                      <a:r>
                        <a:rPr kumimoji="0" lang="en-US" sz="2000" kern="1200" baseline="0" dirty="0" smtClean="0">
                          <a:solidFill>
                            <a:schemeClr val="tx1"/>
                          </a:solidFill>
                          <a:latin typeface="+mn-lt"/>
                          <a:ea typeface="+mn-ea"/>
                          <a:cs typeface="+mn-cs"/>
                        </a:rPr>
                        <a:t>Repetitive work with a bent wrist. Use of vibrating tools.</a:t>
                      </a:r>
                      <a:endParaRPr lang="en-US" sz="2000" dirty="0"/>
                    </a:p>
                  </a:txBody>
                  <a:tcPr/>
                </a:tc>
              </a:tr>
              <a:tr h="370840">
                <a:tc>
                  <a:txBody>
                    <a:bodyPr/>
                    <a:lstStyle/>
                    <a:p>
                      <a:r>
                        <a:rPr kumimoji="0" lang="en-US" sz="2000" kern="1200" baseline="0" dirty="0" err="1" smtClean="0">
                          <a:solidFill>
                            <a:schemeClr val="tx1"/>
                          </a:solidFill>
                          <a:latin typeface="+mn-lt"/>
                          <a:ea typeface="+mn-ea"/>
                          <a:cs typeface="+mn-cs"/>
                        </a:rPr>
                        <a:t>Epicondylitis</a:t>
                      </a:r>
                      <a:endParaRPr lang="en-US" sz="2000" dirty="0"/>
                    </a:p>
                  </a:txBody>
                  <a:tcPr/>
                </a:tc>
                <a:tc>
                  <a:txBody>
                    <a:bodyPr/>
                    <a:lstStyle/>
                    <a:p>
                      <a:r>
                        <a:rPr lang="en-US" sz="2000" dirty="0" smtClean="0"/>
                        <a:t>Elbow</a:t>
                      </a:r>
                      <a:endParaRPr lang="en-US" sz="2000" dirty="0"/>
                    </a:p>
                  </a:txBody>
                  <a:tcPr/>
                </a:tc>
                <a:tc>
                  <a:txBody>
                    <a:bodyPr/>
                    <a:lstStyle/>
                    <a:p>
                      <a:r>
                        <a:rPr kumimoji="0" lang="en-US" sz="2000" kern="1200" baseline="0" dirty="0" smtClean="0">
                          <a:solidFill>
                            <a:schemeClr val="tx1"/>
                          </a:solidFill>
                          <a:latin typeface="+mn-lt"/>
                          <a:ea typeface="+mn-ea"/>
                          <a:cs typeface="+mn-cs"/>
                        </a:rPr>
                        <a:t>Repetitive work, often strenuous</a:t>
                      </a:r>
                      <a:endParaRPr lang="en-US" sz="2000" dirty="0"/>
                    </a:p>
                  </a:txBody>
                  <a:tcPr/>
                </a:tc>
              </a:tr>
              <a:tr h="370840">
                <a:tc>
                  <a:txBody>
                    <a:bodyPr/>
                    <a:lstStyle/>
                    <a:p>
                      <a:r>
                        <a:rPr lang="en-US" sz="2000" dirty="0" smtClean="0"/>
                        <a:t>Ganglion</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Back of hand or wrist</a:t>
                      </a:r>
                    </a:p>
                  </a:txBody>
                  <a:tcPr/>
                </a:tc>
                <a:tc>
                  <a:txBody>
                    <a:bodyPr/>
                    <a:lstStyle/>
                    <a:p>
                      <a:r>
                        <a:rPr kumimoji="0" lang="en-US" sz="2000" kern="1200" baseline="0" dirty="0" smtClean="0">
                          <a:solidFill>
                            <a:schemeClr val="tx1"/>
                          </a:solidFill>
                          <a:latin typeface="+mn-lt"/>
                          <a:ea typeface="+mn-ea"/>
                          <a:cs typeface="+mn-cs"/>
                        </a:rPr>
                        <a:t>Repetitive hand movement</a:t>
                      </a:r>
                      <a:endParaRPr lang="en-US" sz="2000" dirty="0"/>
                    </a:p>
                  </a:txBody>
                  <a:tcPr/>
                </a:tc>
              </a:tr>
              <a:tr h="370840">
                <a:tc>
                  <a:txBody>
                    <a:bodyPr/>
                    <a:lstStyle/>
                    <a:p>
                      <a:r>
                        <a:rPr lang="en-US" sz="2000" dirty="0" err="1" smtClean="0"/>
                        <a:t>Osteo</a:t>
                      </a:r>
                      <a:r>
                        <a:rPr lang="en-US" sz="2000" dirty="0" smtClean="0"/>
                        <a:t>-arthritis</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Any joint</a:t>
                      </a:r>
                    </a:p>
                  </a:txBody>
                  <a:tcPr/>
                </a:tc>
                <a:tc>
                  <a:txBody>
                    <a:bodyPr/>
                    <a:lstStyle/>
                    <a:p>
                      <a:r>
                        <a:rPr lang="en-US" sz="2000" dirty="0" smtClean="0"/>
                        <a:t>Awkward </a:t>
                      </a:r>
                      <a:r>
                        <a:rPr lang="en-US" sz="2000" dirty="0" err="1" smtClean="0"/>
                        <a:t>liftting</a:t>
                      </a:r>
                      <a:r>
                        <a:rPr lang="en-US" sz="2000" dirty="0" smtClean="0"/>
                        <a:t>,</a:t>
                      </a:r>
                      <a:r>
                        <a:rPr lang="en-US" sz="2000" baseline="0" dirty="0" smtClean="0"/>
                        <a:t> pulling, pushing</a:t>
                      </a:r>
                      <a:endParaRPr lang="en-US" sz="2000" dirty="0"/>
                    </a:p>
                  </a:txBody>
                  <a:tcPr/>
                </a:tc>
              </a:tr>
              <a:tr h="370840">
                <a:tc>
                  <a:txBody>
                    <a:bodyPr/>
                    <a:lstStyle/>
                    <a:p>
                      <a:r>
                        <a:rPr lang="en-US" sz="2000" dirty="0" smtClean="0"/>
                        <a:t>Tendonitis</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Any site</a:t>
                      </a:r>
                    </a:p>
                  </a:txBody>
                  <a:tcPr/>
                </a:tc>
                <a:tc>
                  <a:txBody>
                    <a:bodyPr/>
                    <a:lstStyle/>
                    <a:p>
                      <a:r>
                        <a:rPr kumimoji="0" lang="en-US" sz="2000" kern="1200" baseline="0" dirty="0" smtClean="0">
                          <a:solidFill>
                            <a:schemeClr val="tx1"/>
                          </a:solidFill>
                          <a:latin typeface="+mn-lt"/>
                          <a:ea typeface="+mn-ea"/>
                          <a:cs typeface="+mn-cs"/>
                        </a:rPr>
                        <a:t>Repetitive movements</a:t>
                      </a:r>
                      <a:endParaRPr lang="en-US" sz="2000" dirty="0"/>
                    </a:p>
                  </a:txBody>
                  <a:tcPr/>
                </a:tc>
              </a:tr>
              <a:tr h="370840">
                <a:tc>
                  <a:txBody>
                    <a:bodyPr/>
                    <a:lstStyle/>
                    <a:p>
                      <a:r>
                        <a:rPr lang="en-US" sz="2000" dirty="0" err="1" smtClean="0"/>
                        <a:t>Tenosynovitis</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Any site</a:t>
                      </a:r>
                    </a:p>
                  </a:txBody>
                  <a:tcPr/>
                </a:tc>
                <a:tc>
                  <a:txBody>
                    <a:bodyPr/>
                    <a:lstStyle/>
                    <a:p>
                      <a:r>
                        <a:rPr kumimoji="0" lang="en-US" sz="2000" kern="1200" baseline="0" dirty="0" smtClean="0">
                          <a:solidFill>
                            <a:schemeClr val="tx1"/>
                          </a:solidFill>
                          <a:latin typeface="+mn-lt"/>
                          <a:ea typeface="+mn-ea"/>
                          <a:cs typeface="+mn-cs"/>
                        </a:rPr>
                        <a:t>Repetitive movements, often </a:t>
                      </a:r>
                      <a:r>
                        <a:rPr kumimoji="0" lang="en-US" sz="2000" kern="1200" baseline="0" dirty="0" err="1" smtClean="0">
                          <a:solidFill>
                            <a:schemeClr val="tx1"/>
                          </a:solidFill>
                          <a:latin typeface="+mn-lt"/>
                          <a:ea typeface="+mn-ea"/>
                          <a:cs typeface="+mn-cs"/>
                        </a:rPr>
                        <a:t>nonstrenuous</a:t>
                      </a:r>
                      <a:endParaRPr lang="en-US" sz="2000" dirty="0"/>
                    </a:p>
                  </a:txBody>
                  <a:tcPr/>
                </a:tc>
              </a:tr>
              <a:tr h="370840">
                <a:tc>
                  <a:txBody>
                    <a:bodyPr/>
                    <a:lstStyle/>
                    <a:p>
                      <a:r>
                        <a:rPr lang="en-US" sz="2000" dirty="0" smtClean="0"/>
                        <a:t>Tension neck or shoulder</a:t>
                      </a:r>
                      <a:endParaRPr lang="en-US" sz="2000" dirty="0"/>
                    </a:p>
                  </a:txBody>
                  <a:tcPr/>
                </a:tc>
                <a:tc>
                  <a:txBody>
                    <a:bodyPr/>
                    <a:lstStyle/>
                    <a:p>
                      <a:r>
                        <a:rPr lang="en-US" sz="2000" dirty="0" smtClean="0"/>
                        <a:t>Neck or shoulders</a:t>
                      </a:r>
                      <a:endParaRPr lang="en-US" sz="2000" dirty="0"/>
                    </a:p>
                  </a:txBody>
                  <a:tcPr/>
                </a:tc>
                <a:tc>
                  <a:txBody>
                    <a:bodyPr/>
                    <a:lstStyle/>
                    <a:p>
                      <a:r>
                        <a:rPr lang="en-US" sz="2000" dirty="0" smtClean="0"/>
                        <a:t>Sustained awkward postures</a:t>
                      </a:r>
                      <a:endParaRPr lang="en-US" sz="2000" dirty="0"/>
                    </a:p>
                  </a:txBody>
                  <a:tcPr/>
                </a:tc>
              </a:tr>
              <a:tr h="370840">
                <a:tc>
                  <a:txBody>
                    <a:bodyPr/>
                    <a:lstStyle/>
                    <a:p>
                      <a:r>
                        <a:rPr lang="en-US" sz="2000" dirty="0" smtClean="0"/>
                        <a:t>Trigger finger</a:t>
                      </a:r>
                      <a:endParaRPr lang="en-US" sz="2000" dirty="0"/>
                    </a:p>
                  </a:txBody>
                  <a:tcPr/>
                </a:tc>
                <a:tc>
                  <a:txBody>
                    <a:bodyPr/>
                    <a:lstStyle/>
                    <a:p>
                      <a:r>
                        <a:rPr lang="en-US" sz="2000" dirty="0" smtClean="0"/>
                        <a:t>Fingers</a:t>
                      </a:r>
                      <a:endParaRPr lang="en-US" sz="2000" dirty="0"/>
                    </a:p>
                  </a:txBody>
                  <a:tcPr/>
                </a:tc>
                <a:tc>
                  <a:txBody>
                    <a:bodyPr/>
                    <a:lstStyle/>
                    <a:p>
                      <a:r>
                        <a:rPr kumimoji="0" lang="en-US" sz="2000" kern="1200" baseline="0" dirty="0" smtClean="0">
                          <a:solidFill>
                            <a:schemeClr val="tx1"/>
                          </a:solidFill>
                          <a:latin typeface="+mn-lt"/>
                          <a:ea typeface="+mn-ea"/>
                          <a:cs typeface="+mn-cs"/>
                        </a:rPr>
                        <a:t>Repetitive movements. Excessive gripping</a:t>
                      </a:r>
                      <a:endParaRPr lang="en-US" sz="2000"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Autofit/>
          </a:bodyPr>
          <a:lstStyle/>
          <a:p>
            <a:pPr algn="ctr"/>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 Basic Ergonomic Principles</a:t>
            </a:r>
            <a:endParaRPr lang="en-US" sz="2800" dirty="0">
              <a:latin typeface="Times New Roman" pitchFamily="18" charset="0"/>
              <a:cs typeface="Times New Roman" pitchFamily="18" charset="0"/>
            </a:endParaRPr>
          </a:p>
        </p:txBody>
      </p:sp>
      <p:sp>
        <p:nvSpPr>
          <p:cNvPr id="4" name="TextBox 3"/>
          <p:cNvSpPr txBox="1"/>
          <p:nvPr/>
        </p:nvSpPr>
        <p:spPr>
          <a:xfrm>
            <a:off x="228600" y="1319748"/>
            <a:ext cx="8305801" cy="3785652"/>
          </a:xfrm>
          <a:prstGeom prst="rect">
            <a:avLst/>
          </a:prstGeom>
          <a:noFill/>
        </p:spPr>
        <p:txBody>
          <a:bodyPr wrap="square" rtlCol="0">
            <a:spAutoFit/>
          </a:bodyPr>
          <a:lstStyle/>
          <a:p>
            <a:pPr lvl="0">
              <a:buFont typeface="Arial" pitchFamily="34" charset="0"/>
              <a:buChar char="•"/>
            </a:pPr>
            <a:r>
              <a:rPr lang="en-US" sz="2400" dirty="0" smtClean="0">
                <a:latin typeface="Times New Roman" pitchFamily="18" charset="0"/>
                <a:cs typeface="Times New Roman" pitchFamily="18" charset="0"/>
              </a:rPr>
              <a:t> Work activities should permit worker to adopt several different </a:t>
            </a:r>
          </a:p>
          <a:p>
            <a:pPr lvl="0"/>
            <a:r>
              <a:rPr lang="en-US" sz="2400" dirty="0" smtClean="0">
                <a:latin typeface="Times New Roman" pitchFamily="18" charset="0"/>
                <a:cs typeface="Times New Roman" pitchFamily="18" charset="0"/>
              </a:rPr>
              <a:t>  healthy and safe postures.</a:t>
            </a:r>
          </a:p>
          <a:p>
            <a:pPr lvl="0">
              <a:buFont typeface="Arial" pitchFamily="34" charset="0"/>
              <a:buChar char="•"/>
            </a:pPr>
            <a:endParaRPr lang="en-US" sz="2400" dirty="0" smtClean="0">
              <a:latin typeface="Times New Roman" pitchFamily="18" charset="0"/>
              <a:cs typeface="Times New Roman" pitchFamily="18" charset="0"/>
            </a:endParaRPr>
          </a:p>
          <a:p>
            <a:pPr lvl="0">
              <a:buFont typeface="Arial" pitchFamily="34" charset="0"/>
              <a:buChar char="•"/>
            </a:pPr>
            <a:r>
              <a:rPr lang="en-US" sz="2400" dirty="0" smtClean="0">
                <a:latin typeface="Times New Roman" pitchFamily="18" charset="0"/>
                <a:cs typeface="Times New Roman" pitchFamily="18" charset="0"/>
              </a:rPr>
              <a:t> Muscle forces should be done by the largest appropriate  </a:t>
            </a:r>
          </a:p>
          <a:p>
            <a:pPr lvl="0"/>
            <a:r>
              <a:rPr lang="en-US" sz="2400" dirty="0" smtClean="0">
                <a:latin typeface="Times New Roman" pitchFamily="18" charset="0"/>
                <a:cs typeface="Times New Roman" pitchFamily="18" charset="0"/>
              </a:rPr>
              <a:t>   muscle groups available</a:t>
            </a:r>
          </a:p>
          <a:p>
            <a:pPr lvl="0">
              <a:buFont typeface="Arial" pitchFamily="34" charset="0"/>
              <a:buChar char="•"/>
            </a:pPr>
            <a:endParaRPr lang="en-US" sz="2400" dirty="0" smtClean="0">
              <a:latin typeface="Times New Roman" pitchFamily="18" charset="0"/>
              <a:cs typeface="Times New Roman" pitchFamily="18" charset="0"/>
            </a:endParaRPr>
          </a:p>
          <a:p>
            <a:pPr lvl="0">
              <a:buFont typeface="Arial" pitchFamily="34" charset="0"/>
              <a:buChar char="•"/>
            </a:pPr>
            <a:r>
              <a:rPr lang="en-US" sz="2400" dirty="0" smtClean="0">
                <a:latin typeface="Times New Roman" pitchFamily="18" charset="0"/>
                <a:cs typeface="Times New Roman" pitchFamily="18" charset="0"/>
              </a:rPr>
              <a:t> Work activities should be performed with joints at about </a:t>
            </a:r>
          </a:p>
          <a:p>
            <a:pPr lvl="0"/>
            <a:r>
              <a:rPr lang="en-US" sz="2400" dirty="0" smtClean="0">
                <a:latin typeface="Times New Roman" pitchFamily="18" charset="0"/>
                <a:cs typeface="Times New Roman" pitchFamily="18" charset="0"/>
              </a:rPr>
              <a:t>   mid-point of their range of movements(esp. head, trunk, </a:t>
            </a:r>
          </a:p>
          <a:p>
            <a:pPr lvl="0"/>
            <a:r>
              <a:rPr lang="en-US" sz="2400" dirty="0" smtClean="0">
                <a:latin typeface="Times New Roman" pitchFamily="18" charset="0"/>
                <a:cs typeface="Times New Roman" pitchFamily="18" charset="0"/>
              </a:rPr>
              <a:t>   upper limb)</a:t>
            </a: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05800" cy="1143000"/>
          </a:xfrm>
        </p:spPr>
        <p:txBody>
          <a:bodyPr>
            <a:normAutofit/>
          </a:bodyPr>
          <a:lstStyle/>
          <a:p>
            <a:pPr algn="ctr"/>
            <a:r>
              <a:rPr lang="en-US" sz="2800" b="1" dirty="0" smtClean="0"/>
              <a:t>Ergonomics principles at Workstation</a:t>
            </a:r>
            <a:endParaRPr lang="en-US" sz="2800" b="1" dirty="0"/>
          </a:p>
        </p:txBody>
      </p:sp>
      <p:sp>
        <p:nvSpPr>
          <p:cNvPr id="4" name="TextBox 3"/>
          <p:cNvSpPr txBox="1"/>
          <p:nvPr/>
        </p:nvSpPr>
        <p:spPr>
          <a:xfrm>
            <a:off x="62730" y="685800"/>
            <a:ext cx="9081270" cy="646331"/>
          </a:xfrm>
          <a:prstGeom prst="rect">
            <a:avLst/>
          </a:prstGeom>
          <a:solidFill>
            <a:srgbClr val="FAFCB2"/>
          </a:solidFill>
        </p:spPr>
        <p:txBody>
          <a:bodyPr wrap="square" rtlCol="0">
            <a:spAutoFit/>
          </a:bodyPr>
          <a:lstStyle/>
          <a:p>
            <a:pPr>
              <a:buFont typeface="Arial" pitchFamily="34" charset="0"/>
              <a:buChar char="•"/>
            </a:pPr>
            <a:r>
              <a:rPr lang="en-US" dirty="0" smtClean="0"/>
              <a:t>Consider ergonomic factors like head height, shoulder height, arm reach, elbow </a:t>
            </a:r>
            <a:r>
              <a:rPr lang="en-US" dirty="0" smtClean="0"/>
              <a:t>height, </a:t>
            </a:r>
            <a:r>
              <a:rPr lang="en-US" dirty="0" smtClean="0"/>
              <a:t>hand </a:t>
            </a:r>
            <a:r>
              <a:rPr lang="en-US" dirty="0" smtClean="0"/>
              <a:t>height, </a:t>
            </a:r>
            <a:r>
              <a:rPr lang="en-US" dirty="0" smtClean="0"/>
              <a:t>leg length, and hand and body size while designing a workstation</a:t>
            </a:r>
            <a:endParaRPr lang="en-US" dirty="0"/>
          </a:p>
        </p:txBody>
      </p:sp>
      <p:pic>
        <p:nvPicPr>
          <p:cNvPr id="1027" name="Picture 3"/>
          <p:cNvPicPr>
            <a:picLocks noChangeAspect="1" noChangeArrowheads="1"/>
          </p:cNvPicPr>
          <p:nvPr/>
        </p:nvPicPr>
        <p:blipFill>
          <a:blip r:embed="rId2"/>
          <a:srcRect/>
          <a:stretch>
            <a:fillRect/>
          </a:stretch>
        </p:blipFill>
        <p:spPr bwMode="auto">
          <a:xfrm>
            <a:off x="228600" y="1676400"/>
            <a:ext cx="3886200" cy="3886199"/>
          </a:xfrm>
          <a:prstGeom prst="rect">
            <a:avLst/>
          </a:prstGeom>
          <a:noFill/>
          <a:ln w="9525">
            <a:noFill/>
            <a:miter lim="800000"/>
            <a:headEnd/>
            <a:tailEnd/>
          </a:ln>
          <a:effectLst/>
        </p:spPr>
      </p:pic>
      <p:pic>
        <p:nvPicPr>
          <p:cNvPr id="6" name="Picture 3"/>
          <p:cNvPicPr>
            <a:picLocks noChangeAspect="1" noChangeArrowheads="1"/>
          </p:cNvPicPr>
          <p:nvPr/>
        </p:nvPicPr>
        <p:blipFill>
          <a:blip r:embed="rId3"/>
          <a:srcRect/>
          <a:stretch>
            <a:fillRect/>
          </a:stretch>
        </p:blipFill>
        <p:spPr bwMode="auto">
          <a:xfrm>
            <a:off x="4343400" y="1676400"/>
            <a:ext cx="4648200" cy="4276725"/>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a:srcRect/>
          <a:stretch>
            <a:fillRect/>
          </a:stretch>
        </p:blipFill>
        <p:spPr bwMode="auto">
          <a:xfrm>
            <a:off x="304800" y="1752600"/>
            <a:ext cx="3762375" cy="4114800"/>
          </a:xfrm>
          <a:prstGeom prst="rect">
            <a:avLst/>
          </a:prstGeom>
          <a:noFill/>
          <a:ln w="9525">
            <a:noFill/>
            <a:miter lim="800000"/>
            <a:headEnd/>
            <a:tailEnd/>
          </a:ln>
          <a:effectLst/>
        </p:spPr>
      </p:pic>
      <p:cxnSp>
        <p:nvCxnSpPr>
          <p:cNvPr id="8" name="Straight Arrow Connector 7"/>
          <p:cNvCxnSpPr>
            <a:stCxn id="14" idx="1"/>
          </p:cNvCxnSpPr>
          <p:nvPr/>
        </p:nvCxnSpPr>
        <p:spPr>
          <a:xfrm rot="10800000">
            <a:off x="1371600" y="5942017"/>
            <a:ext cx="304800" cy="3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14" idx="3"/>
          </p:cNvCxnSpPr>
          <p:nvPr/>
        </p:nvCxnSpPr>
        <p:spPr>
          <a:xfrm>
            <a:off x="2633713" y="5945089"/>
            <a:ext cx="338087" cy="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676400" y="5791200"/>
            <a:ext cx="957313" cy="307777"/>
          </a:xfrm>
          <a:prstGeom prst="rect">
            <a:avLst/>
          </a:prstGeom>
          <a:noFill/>
        </p:spPr>
        <p:txBody>
          <a:bodyPr wrap="none" rtlCol="0">
            <a:spAutoFit/>
          </a:bodyPr>
          <a:lstStyle/>
          <a:p>
            <a:r>
              <a:rPr lang="en-US" sz="1400" dirty="0" smtClean="0">
                <a:latin typeface="Times New Roman" pitchFamily="18" charset="0"/>
                <a:cs typeface="Times New Roman" pitchFamily="18" charset="0"/>
              </a:rPr>
              <a:t>8</a:t>
            </a:r>
            <a:r>
              <a:rPr lang="en-US" sz="1400" dirty="0" smtClean="0">
                <a:latin typeface="Times New Roman" pitchFamily="18" charset="0"/>
                <a:cs typeface="Times New Roman" pitchFamily="18" charset="0"/>
              </a:rPr>
              <a:t>0-100 cm</a:t>
            </a:r>
            <a:endParaRPr lang="en-US" sz="1400" dirty="0">
              <a:latin typeface="Times New Roman" pitchFamily="18" charset="0"/>
              <a:cs typeface="Times New Roman" pitchFamily="18" charset="0"/>
            </a:endParaRPr>
          </a:p>
        </p:txBody>
      </p:sp>
      <p:cxnSp>
        <p:nvCxnSpPr>
          <p:cNvPr id="18" name="Straight Connector 17"/>
          <p:cNvCxnSpPr/>
          <p:nvPr/>
        </p:nvCxnSpPr>
        <p:spPr>
          <a:xfrm rot="5400000">
            <a:off x="2858294" y="5980906"/>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1258094" y="5904706"/>
            <a:ext cx="228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0" y="3654623"/>
            <a:ext cx="1297151" cy="523220"/>
          </a:xfrm>
          <a:prstGeom prst="rect">
            <a:avLst/>
          </a:prstGeom>
          <a:noFill/>
        </p:spPr>
        <p:txBody>
          <a:bodyPr wrap="none" rtlCol="0">
            <a:spAutoFit/>
          </a:bodyPr>
          <a:lstStyle/>
          <a:p>
            <a:pPr algn="ctr"/>
            <a:r>
              <a:rPr lang="en-US" sz="1400" dirty="0" smtClean="0">
                <a:latin typeface="Times New Roman" pitchFamily="18" charset="0"/>
                <a:cs typeface="Times New Roman" pitchFamily="18" charset="0"/>
              </a:rPr>
              <a:t>frequently used</a:t>
            </a:r>
          </a:p>
          <a:p>
            <a:pPr algn="ctr"/>
            <a:r>
              <a:rPr lang="en-US" sz="1400" dirty="0" smtClean="0">
                <a:latin typeface="Times New Roman" pitchFamily="18" charset="0"/>
                <a:cs typeface="Times New Roman" pitchFamily="18" charset="0"/>
              </a:rPr>
              <a:t>work area</a:t>
            </a:r>
            <a:endParaRPr lang="en-US" sz="1400" dirty="0">
              <a:latin typeface="Times New Roman" pitchFamily="18" charset="0"/>
              <a:cs typeface="Times New Roman" pitchFamily="18" charset="0"/>
            </a:endParaRPr>
          </a:p>
        </p:txBody>
      </p:sp>
      <p:sp>
        <p:nvSpPr>
          <p:cNvPr id="24" name="TextBox 23"/>
          <p:cNvSpPr txBox="1"/>
          <p:nvPr/>
        </p:nvSpPr>
        <p:spPr>
          <a:xfrm>
            <a:off x="1456526" y="1905000"/>
            <a:ext cx="1742785" cy="307777"/>
          </a:xfrm>
          <a:prstGeom prst="rect">
            <a:avLst/>
          </a:prstGeom>
          <a:noFill/>
        </p:spPr>
        <p:txBody>
          <a:bodyPr wrap="none" rtlCol="0">
            <a:spAutoFit/>
          </a:bodyPr>
          <a:lstStyle/>
          <a:p>
            <a:r>
              <a:rPr lang="en-US" sz="1400" dirty="0" smtClean="0">
                <a:latin typeface="Times New Roman" pitchFamily="18" charset="0"/>
                <a:cs typeface="Times New Roman" pitchFamily="18" charset="0"/>
              </a:rPr>
              <a:t>Occasional work area</a:t>
            </a:r>
            <a:endParaRPr lang="en-US" sz="1400" dirty="0">
              <a:latin typeface="Times New Roman" pitchFamily="18" charset="0"/>
              <a:cs typeface="Times New Roman" pitchFamily="18" charset="0"/>
            </a:endParaRPr>
          </a:p>
        </p:txBody>
      </p:sp>
      <p:sp>
        <p:nvSpPr>
          <p:cNvPr id="25" name="TextBox 24"/>
          <p:cNvSpPr txBox="1"/>
          <p:nvPr/>
        </p:nvSpPr>
        <p:spPr>
          <a:xfrm>
            <a:off x="1608926" y="2667000"/>
            <a:ext cx="1362874" cy="307777"/>
          </a:xfrm>
          <a:prstGeom prst="rect">
            <a:avLst/>
          </a:prstGeom>
          <a:noFill/>
        </p:spPr>
        <p:txBody>
          <a:bodyPr wrap="none" rtlCol="0">
            <a:spAutoFit/>
          </a:bodyPr>
          <a:lstStyle/>
          <a:p>
            <a:r>
              <a:rPr lang="en-US" sz="1400" dirty="0" smtClean="0">
                <a:latin typeface="Times New Roman" pitchFamily="18" charset="0"/>
                <a:cs typeface="Times New Roman" pitchFamily="18" charset="0"/>
              </a:rPr>
              <a:t>Usual work area</a:t>
            </a:r>
            <a:endParaRPr lang="en-US" sz="1400" dirty="0">
              <a:latin typeface="Times New Roman" pitchFamily="18" charset="0"/>
              <a:cs typeface="Times New Roman" pitchFamily="18" charset="0"/>
            </a:endParaRPr>
          </a:p>
        </p:txBody>
      </p:sp>
      <p:cxnSp>
        <p:nvCxnSpPr>
          <p:cNvPr id="27" name="Straight Arrow Connector 26"/>
          <p:cNvCxnSpPr/>
          <p:nvPr/>
        </p:nvCxnSpPr>
        <p:spPr>
          <a:xfrm>
            <a:off x="2971800" y="5943600"/>
            <a:ext cx="5334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952702" y="5940623"/>
            <a:ext cx="628698" cy="307777"/>
          </a:xfrm>
          <a:prstGeom prst="rect">
            <a:avLst/>
          </a:prstGeom>
          <a:noFill/>
        </p:spPr>
        <p:txBody>
          <a:bodyPr wrap="none" rtlCol="0">
            <a:spAutoFit/>
          </a:bodyPr>
          <a:lstStyle/>
          <a:p>
            <a:r>
              <a:rPr lang="en-US" sz="1400" dirty="0" smtClean="0">
                <a:latin typeface="Times New Roman" pitchFamily="18" charset="0"/>
                <a:cs typeface="Times New Roman" pitchFamily="18" charset="0"/>
              </a:rPr>
              <a:t>25 cm</a:t>
            </a:r>
            <a:endParaRPr lang="en-US" sz="1400" dirty="0">
              <a:latin typeface="Times New Roman" pitchFamily="18" charset="0"/>
              <a:cs typeface="Times New Roman" pitchFamily="18" charset="0"/>
            </a:endParaRPr>
          </a:p>
        </p:txBody>
      </p:sp>
      <p:sp>
        <p:nvSpPr>
          <p:cNvPr id="31" name="TextBox 30"/>
          <p:cNvSpPr txBox="1"/>
          <p:nvPr/>
        </p:nvSpPr>
        <p:spPr>
          <a:xfrm>
            <a:off x="457200" y="5940623"/>
            <a:ext cx="628698" cy="307777"/>
          </a:xfrm>
          <a:prstGeom prst="rect">
            <a:avLst/>
          </a:prstGeom>
          <a:noFill/>
        </p:spPr>
        <p:txBody>
          <a:bodyPr wrap="none" rtlCol="0">
            <a:spAutoFit/>
          </a:bodyPr>
          <a:lstStyle/>
          <a:p>
            <a:r>
              <a:rPr lang="en-US" sz="1400" dirty="0" smtClean="0">
                <a:latin typeface="Times New Roman" pitchFamily="18" charset="0"/>
                <a:cs typeface="Times New Roman" pitchFamily="18" charset="0"/>
              </a:rPr>
              <a:t>50 cm</a:t>
            </a:r>
            <a:endParaRPr lang="en-US" sz="1400" dirty="0">
              <a:latin typeface="Times New Roman" pitchFamily="18" charset="0"/>
              <a:cs typeface="Times New Roman" pitchFamily="18" charset="0"/>
            </a:endParaRPr>
          </a:p>
        </p:txBody>
      </p:sp>
      <p:cxnSp>
        <p:nvCxnSpPr>
          <p:cNvPr id="34" name="Straight Arrow Connector 33"/>
          <p:cNvCxnSpPr/>
          <p:nvPr/>
        </p:nvCxnSpPr>
        <p:spPr>
          <a:xfrm>
            <a:off x="304800" y="5943600"/>
            <a:ext cx="10668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05800" cy="1143000"/>
          </a:xfrm>
        </p:spPr>
        <p:txBody>
          <a:bodyPr>
            <a:normAutofit/>
          </a:bodyPr>
          <a:lstStyle/>
          <a:p>
            <a:pPr algn="ctr"/>
            <a:r>
              <a:rPr lang="en-US" sz="2800" b="1" dirty="0" smtClean="0"/>
              <a:t>Ergonomics principles during sitting position</a:t>
            </a:r>
            <a:endParaRPr lang="en-US" sz="2800" b="1" dirty="0"/>
          </a:p>
        </p:txBody>
      </p:sp>
      <p:pic>
        <p:nvPicPr>
          <p:cNvPr id="2052" name="Picture 4"/>
          <p:cNvPicPr>
            <a:picLocks noChangeAspect="1" noChangeArrowheads="1"/>
          </p:cNvPicPr>
          <p:nvPr/>
        </p:nvPicPr>
        <p:blipFill>
          <a:blip r:embed="rId2"/>
          <a:srcRect/>
          <a:stretch>
            <a:fillRect/>
          </a:stretch>
        </p:blipFill>
        <p:spPr bwMode="auto">
          <a:xfrm>
            <a:off x="1447800" y="1066800"/>
            <a:ext cx="5714999" cy="4876800"/>
          </a:xfrm>
          <a:prstGeom prst="rect">
            <a:avLst/>
          </a:prstGeom>
          <a:noFill/>
          <a:ln w="9525">
            <a:noFill/>
            <a:miter lim="800000"/>
            <a:headEnd/>
            <a:tailEnd/>
          </a:ln>
          <a:effectLst/>
        </p:spPr>
      </p:pic>
      <p:pic>
        <p:nvPicPr>
          <p:cNvPr id="2053" name="Picture 5"/>
          <p:cNvPicPr>
            <a:picLocks noChangeAspect="1" noChangeArrowheads="1"/>
          </p:cNvPicPr>
          <p:nvPr/>
        </p:nvPicPr>
        <p:blipFill>
          <a:blip r:embed="rId3"/>
          <a:srcRect/>
          <a:stretch>
            <a:fillRect/>
          </a:stretch>
        </p:blipFill>
        <p:spPr bwMode="auto">
          <a:xfrm>
            <a:off x="1600200" y="1066800"/>
            <a:ext cx="5943600" cy="5257799"/>
          </a:xfrm>
          <a:prstGeom prst="rect">
            <a:avLst/>
          </a:prstGeom>
          <a:noFill/>
          <a:ln w="9525">
            <a:noFill/>
            <a:miter lim="800000"/>
            <a:headEnd/>
            <a:tailEnd/>
          </a:ln>
          <a:effectLst/>
        </p:spPr>
      </p:pic>
      <p:sp>
        <p:nvSpPr>
          <p:cNvPr id="6" name="Rectangular Callout 5"/>
          <p:cNvSpPr/>
          <p:nvPr/>
        </p:nvSpPr>
        <p:spPr>
          <a:xfrm>
            <a:off x="6781800" y="1066800"/>
            <a:ext cx="2057400" cy="685800"/>
          </a:xfrm>
          <a:prstGeom prst="wedgeRectCallout">
            <a:avLst>
              <a:gd name="adj1" fmla="val -103828"/>
              <a:gd name="adj2" fmla="val 110846"/>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r>
              <a:rPr lang="en-US" dirty="0" smtClean="0">
                <a:solidFill>
                  <a:schemeClr val="tx1"/>
                </a:solidFill>
                <a:latin typeface="Times New Roman" pitchFamily="18" charset="0"/>
                <a:cs typeface="Times New Roman" pitchFamily="18" charset="0"/>
              </a:rPr>
              <a:t>Bending </a:t>
            </a:r>
            <a:r>
              <a:rPr lang="en-US" dirty="0" err="1" smtClean="0">
                <a:solidFill>
                  <a:schemeClr val="tx1"/>
                </a:solidFill>
                <a:latin typeface="Times New Roman" pitchFamily="18" charset="0"/>
                <a:cs typeface="Times New Roman" pitchFamily="18" charset="0"/>
              </a:rPr>
              <a:t>foreward</a:t>
            </a:r>
            <a:endParaRPr lang="en-US" dirty="0" smtClean="0">
              <a:solidFill>
                <a:schemeClr val="tx1"/>
              </a:solidFill>
              <a:latin typeface="Times New Roman" pitchFamily="18" charset="0"/>
              <a:cs typeface="Times New Roman" pitchFamily="18" charset="0"/>
            </a:endParaRPr>
          </a:p>
        </p:txBody>
      </p:sp>
      <p:sp>
        <p:nvSpPr>
          <p:cNvPr id="7" name="Rectangular Callout 6"/>
          <p:cNvSpPr/>
          <p:nvPr/>
        </p:nvSpPr>
        <p:spPr>
          <a:xfrm>
            <a:off x="838200" y="1219200"/>
            <a:ext cx="2057400" cy="685800"/>
          </a:xfrm>
          <a:prstGeom prst="wedgeRectCallout">
            <a:avLst>
              <a:gd name="adj1" fmla="val 90534"/>
              <a:gd name="adj2" fmla="val 186468"/>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en-US" dirty="0" smtClean="0">
                <a:solidFill>
                  <a:schemeClr val="tx1"/>
                </a:solidFill>
                <a:latin typeface="Times New Roman" pitchFamily="18" charset="0"/>
                <a:cs typeface="Times New Roman" pitchFamily="18" charset="0"/>
              </a:rPr>
              <a:t>No wrist support</a:t>
            </a:r>
          </a:p>
        </p:txBody>
      </p:sp>
      <p:sp>
        <p:nvSpPr>
          <p:cNvPr id="8" name="Rectangular Callout 7"/>
          <p:cNvSpPr/>
          <p:nvPr/>
        </p:nvSpPr>
        <p:spPr>
          <a:xfrm>
            <a:off x="533400" y="3733800"/>
            <a:ext cx="1828800" cy="685800"/>
          </a:xfrm>
          <a:prstGeom prst="wedgeRectCallout">
            <a:avLst>
              <a:gd name="adj1" fmla="val 94514"/>
              <a:gd name="adj2" fmla="val 132737"/>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en-US" dirty="0" smtClean="0">
                <a:solidFill>
                  <a:schemeClr val="tx1"/>
                </a:solidFill>
                <a:latin typeface="Times New Roman" pitchFamily="18" charset="0"/>
                <a:cs typeface="Times New Roman" pitchFamily="18" charset="0"/>
              </a:rPr>
              <a:t>No foot rest</a:t>
            </a:r>
          </a:p>
        </p:txBody>
      </p:sp>
      <p:sp>
        <p:nvSpPr>
          <p:cNvPr id="9" name="Rectangular Callout 8"/>
          <p:cNvSpPr/>
          <p:nvPr/>
        </p:nvSpPr>
        <p:spPr>
          <a:xfrm>
            <a:off x="7162800" y="1828800"/>
            <a:ext cx="2057400" cy="685800"/>
          </a:xfrm>
          <a:prstGeom prst="wedgeRectCallout">
            <a:avLst>
              <a:gd name="adj1" fmla="val -65354"/>
              <a:gd name="adj2" fmla="val 128757"/>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r>
              <a:rPr lang="en-US" dirty="0" smtClean="0">
                <a:solidFill>
                  <a:schemeClr val="tx1"/>
                </a:solidFill>
                <a:latin typeface="Times New Roman" pitchFamily="18" charset="0"/>
                <a:cs typeface="Times New Roman" pitchFamily="18" charset="0"/>
              </a:rPr>
              <a:t>Back straight and supported</a:t>
            </a:r>
            <a:endParaRPr lang="en-US" dirty="0" smtClean="0">
              <a:solidFill>
                <a:schemeClr val="tx1"/>
              </a:solidFill>
              <a:latin typeface="Times New Roman" pitchFamily="18" charset="0"/>
              <a:cs typeface="Times New Roman" pitchFamily="18" charset="0"/>
            </a:endParaRPr>
          </a:p>
        </p:txBody>
      </p:sp>
      <p:sp>
        <p:nvSpPr>
          <p:cNvPr id="10" name="Rectangular Callout 9"/>
          <p:cNvSpPr/>
          <p:nvPr/>
        </p:nvSpPr>
        <p:spPr>
          <a:xfrm>
            <a:off x="914400" y="1752600"/>
            <a:ext cx="2057400" cy="685800"/>
          </a:xfrm>
          <a:prstGeom prst="wedgeRectCallout">
            <a:avLst>
              <a:gd name="adj1" fmla="val 136969"/>
              <a:gd name="adj2" fmla="val 162588"/>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en-US" dirty="0" smtClean="0">
                <a:solidFill>
                  <a:schemeClr val="tx1"/>
                </a:solidFill>
                <a:latin typeface="Times New Roman" pitchFamily="18" charset="0"/>
                <a:cs typeface="Times New Roman" pitchFamily="18" charset="0"/>
              </a:rPr>
              <a:t>Wrist supported and straight</a:t>
            </a:r>
            <a:endParaRPr lang="en-US" dirty="0" smtClean="0">
              <a:solidFill>
                <a:schemeClr val="tx1"/>
              </a:solidFill>
              <a:latin typeface="Times New Roman" pitchFamily="18" charset="0"/>
              <a:cs typeface="Times New Roman" pitchFamily="18" charset="0"/>
            </a:endParaRPr>
          </a:p>
        </p:txBody>
      </p:sp>
      <p:sp>
        <p:nvSpPr>
          <p:cNvPr id="11" name="Rectangular Callout 10"/>
          <p:cNvSpPr/>
          <p:nvPr/>
        </p:nvSpPr>
        <p:spPr>
          <a:xfrm>
            <a:off x="685800" y="3886200"/>
            <a:ext cx="1828800" cy="685800"/>
          </a:xfrm>
          <a:prstGeom prst="wedgeRectCallout">
            <a:avLst>
              <a:gd name="adj1" fmla="val 94514"/>
              <a:gd name="adj2" fmla="val 132737"/>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en-US" dirty="0" smtClean="0">
                <a:solidFill>
                  <a:schemeClr val="tx1"/>
                </a:solidFill>
                <a:latin typeface="Times New Roman" pitchFamily="18" charset="0"/>
                <a:cs typeface="Times New Roman" pitchFamily="18" charset="0"/>
              </a:rPr>
              <a:t>Foot supported</a:t>
            </a:r>
            <a:endParaRPr lang="en-US" dirty="0" smtClean="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053"/>
                                        </p:tgtEl>
                                        <p:attrNameLst>
                                          <p:attrName>style.visibility</p:attrName>
                                        </p:attrNameLst>
                                      </p:cBhvr>
                                      <p:to>
                                        <p:strVal val="visible"/>
                                      </p:to>
                                    </p:set>
                                    <p:animEffect transition="in" filter="blinds(horizontal)">
                                      <p:cBhvr>
                                        <p:cTn id="15" dur="500"/>
                                        <p:tgtEl>
                                          <p:spTgt spid="2053"/>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linds(horizontal)">
                                      <p:cBhvr>
                                        <p:cTn id="18" dur="500"/>
                                        <p:tgtEl>
                                          <p:spTgt spid="11"/>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linds(horizontal)">
                                      <p:cBhvr>
                                        <p:cTn id="21" dur="500"/>
                                        <p:tgtEl>
                                          <p:spTgt spid="9"/>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linds(horizontal)">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05800" cy="1143000"/>
          </a:xfrm>
        </p:spPr>
        <p:txBody>
          <a:bodyPr>
            <a:normAutofit/>
          </a:bodyPr>
          <a:lstStyle/>
          <a:p>
            <a:pPr algn="ctr"/>
            <a:r>
              <a:rPr lang="en-US" sz="2800" b="1" dirty="0" smtClean="0"/>
              <a:t>Ergonomics principles at workstation</a:t>
            </a:r>
            <a:endParaRPr lang="en-US" sz="2800" b="1" dirty="0"/>
          </a:p>
        </p:txBody>
      </p:sp>
      <p:pic>
        <p:nvPicPr>
          <p:cNvPr id="5" name="Picture 4"/>
          <p:cNvPicPr>
            <a:picLocks noChangeAspect="1" noChangeArrowheads="1"/>
          </p:cNvPicPr>
          <p:nvPr/>
        </p:nvPicPr>
        <p:blipFill>
          <a:blip r:embed="rId2"/>
          <a:srcRect/>
          <a:stretch>
            <a:fillRect/>
          </a:stretch>
        </p:blipFill>
        <p:spPr bwMode="auto">
          <a:xfrm>
            <a:off x="381000" y="838200"/>
            <a:ext cx="8077200" cy="5638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05800" cy="1143000"/>
          </a:xfrm>
        </p:spPr>
        <p:txBody>
          <a:bodyPr>
            <a:normAutofit/>
          </a:bodyPr>
          <a:lstStyle/>
          <a:p>
            <a:pPr algn="ctr"/>
            <a:r>
              <a:rPr lang="en-US" sz="2800" b="1" dirty="0" smtClean="0"/>
              <a:t>Ergonomics principles during standing position</a:t>
            </a:r>
            <a:endParaRPr lang="en-US" sz="2800" b="1" dirty="0"/>
          </a:p>
        </p:txBody>
      </p:sp>
      <p:sp>
        <p:nvSpPr>
          <p:cNvPr id="4" name="Rectangle 3"/>
          <p:cNvSpPr/>
          <p:nvPr/>
        </p:nvSpPr>
        <p:spPr>
          <a:xfrm>
            <a:off x="685800" y="838200"/>
            <a:ext cx="8001000" cy="1938992"/>
          </a:xfrm>
          <a:prstGeom prst="rect">
            <a:avLst/>
          </a:prstGeom>
          <a:solidFill>
            <a:srgbClr val="FAFCB2"/>
          </a:solidFill>
        </p:spPr>
        <p:txBody>
          <a:bodyPr wrap="square">
            <a:spAutoFit/>
          </a:bodyPr>
          <a:lstStyle/>
          <a:p>
            <a:pPr>
              <a:buFont typeface="Arial" pitchFamily="34" charset="0"/>
              <a:buChar char="•"/>
            </a:pPr>
            <a:r>
              <a:rPr lang="en-US" sz="2400" dirty="0" smtClean="0"/>
              <a:t> Do pelvic tilt intermittently </a:t>
            </a:r>
            <a:endParaRPr lang="en-US" sz="2400" dirty="0" smtClean="0"/>
          </a:p>
          <a:p>
            <a:pPr>
              <a:buFont typeface="Arial" pitchFamily="34" charset="0"/>
              <a:buChar char="•"/>
            </a:pPr>
            <a:endParaRPr lang="en-US" sz="2400" dirty="0" smtClean="0"/>
          </a:p>
          <a:p>
            <a:pPr>
              <a:buFont typeface="Arial" pitchFamily="34" charset="0"/>
              <a:buChar char="•"/>
            </a:pPr>
            <a:r>
              <a:rPr lang="en-US" sz="2400" dirty="0" smtClean="0"/>
              <a:t>Keep </a:t>
            </a:r>
            <a:r>
              <a:rPr lang="en-US" sz="2400" dirty="0" smtClean="0"/>
              <a:t>a chair nearby for taking rest intermittently</a:t>
            </a:r>
          </a:p>
          <a:p>
            <a:pPr>
              <a:buFont typeface="Arial" pitchFamily="34" charset="0"/>
              <a:buChar char="•"/>
            </a:pPr>
            <a:endParaRPr lang="en-US" sz="2400" dirty="0" smtClean="0"/>
          </a:p>
          <a:p>
            <a:pPr>
              <a:buFont typeface="Arial" pitchFamily="34" charset="0"/>
              <a:buChar char="•"/>
            </a:pPr>
            <a:r>
              <a:rPr lang="en-US" sz="2400" dirty="0" smtClean="0"/>
              <a:t> Workstation should have footrest </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2214563" y="947738"/>
            <a:ext cx="4714875" cy="4962525"/>
          </a:xfrm>
          <a:prstGeom prst="rect">
            <a:avLst/>
          </a:prstGeom>
          <a:noFill/>
          <a:ln w="9525">
            <a:noFill/>
            <a:miter lim="800000"/>
            <a:headEnd/>
            <a:tailEnd/>
          </a:ln>
          <a:effectLst/>
        </p:spPr>
      </p:pic>
      <p:sp>
        <p:nvSpPr>
          <p:cNvPr id="4" name="Rounded Rectangular Callout 3"/>
          <p:cNvSpPr/>
          <p:nvPr/>
        </p:nvSpPr>
        <p:spPr>
          <a:xfrm>
            <a:off x="1295400" y="5334000"/>
            <a:ext cx="914400" cy="612648"/>
          </a:xfrm>
          <a:prstGeom prst="wedgeRoundRectCallout">
            <a:avLst>
              <a:gd name="adj1" fmla="val 167227"/>
              <a:gd name="adj2" fmla="val -64477"/>
              <a:gd name="adj3" fmla="val 16667"/>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Foot-rest</a:t>
            </a:r>
            <a:endParaRPr lang="en-US" dirty="0">
              <a:solidFill>
                <a:schemeClr val="tx1"/>
              </a:solidFill>
            </a:endParaRPr>
          </a:p>
        </p:txBody>
      </p:sp>
      <p:sp>
        <p:nvSpPr>
          <p:cNvPr id="5" name="Rounded Rectangular Callout 4"/>
          <p:cNvSpPr/>
          <p:nvPr/>
        </p:nvSpPr>
        <p:spPr>
          <a:xfrm>
            <a:off x="7086600" y="3733800"/>
            <a:ext cx="1295400" cy="612648"/>
          </a:xfrm>
          <a:prstGeom prst="wedgeRoundRectCallout">
            <a:avLst>
              <a:gd name="adj1" fmla="val -151211"/>
              <a:gd name="adj2" fmla="val -97892"/>
              <a:gd name="adj3" fmla="val 16667"/>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Chair available</a:t>
            </a:r>
            <a:endParaRPr lang="en-US" dirty="0">
              <a:solidFill>
                <a:schemeClr val="tx1"/>
              </a:solidFill>
            </a:endParaRPr>
          </a:p>
        </p:txBody>
      </p:sp>
      <p:sp>
        <p:nvSpPr>
          <p:cNvPr id="6" name="Rounded Rectangular Callout 5"/>
          <p:cNvSpPr/>
          <p:nvPr/>
        </p:nvSpPr>
        <p:spPr>
          <a:xfrm>
            <a:off x="838200" y="1981200"/>
            <a:ext cx="1295400" cy="612648"/>
          </a:xfrm>
          <a:prstGeom prst="wedgeRoundRectCallout">
            <a:avLst>
              <a:gd name="adj1" fmla="val 180659"/>
              <a:gd name="adj2" fmla="val 262990"/>
              <a:gd name="adj3" fmla="val 16667"/>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Pelvic tilt</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305800" cy="1143000"/>
          </a:xfrm>
        </p:spPr>
        <p:txBody>
          <a:bodyPr>
            <a:normAutofit/>
          </a:bodyPr>
          <a:lstStyle/>
          <a:p>
            <a:pPr algn="ctr"/>
            <a:r>
              <a:rPr lang="en-US" sz="2800" b="1" dirty="0" smtClean="0"/>
              <a:t>Ergonomics principles during using hand tools and controls</a:t>
            </a:r>
            <a:endParaRPr lang="en-US" sz="2800" b="1" dirty="0"/>
          </a:p>
        </p:txBody>
      </p:sp>
      <p:pic>
        <p:nvPicPr>
          <p:cNvPr id="3" name="Picture 2"/>
          <p:cNvPicPr>
            <a:picLocks noChangeAspect="1" noChangeArrowheads="1"/>
          </p:cNvPicPr>
          <p:nvPr/>
        </p:nvPicPr>
        <p:blipFill>
          <a:blip r:embed="rId2"/>
          <a:srcRect/>
          <a:stretch>
            <a:fillRect/>
          </a:stretch>
        </p:blipFill>
        <p:spPr bwMode="auto">
          <a:xfrm>
            <a:off x="2514600" y="1752600"/>
            <a:ext cx="3810000" cy="3810000"/>
          </a:xfrm>
          <a:prstGeom prst="rect">
            <a:avLst/>
          </a:prstGeom>
          <a:noFill/>
          <a:ln w="9525">
            <a:noFill/>
            <a:miter lim="800000"/>
            <a:headEnd/>
            <a:tailEnd/>
          </a:ln>
          <a:effectLst/>
        </p:spPr>
      </p:pic>
      <p:pic>
        <p:nvPicPr>
          <p:cNvPr id="4101" name="Picture 5"/>
          <p:cNvPicPr>
            <a:picLocks noChangeAspect="1" noChangeArrowheads="1"/>
          </p:cNvPicPr>
          <p:nvPr/>
        </p:nvPicPr>
        <p:blipFill>
          <a:blip r:embed="rId3"/>
          <a:srcRect/>
          <a:stretch>
            <a:fillRect/>
          </a:stretch>
        </p:blipFill>
        <p:spPr bwMode="auto">
          <a:xfrm>
            <a:off x="1524000" y="1752600"/>
            <a:ext cx="5181600" cy="3962400"/>
          </a:xfrm>
          <a:prstGeom prst="rect">
            <a:avLst/>
          </a:prstGeom>
          <a:noFill/>
          <a:ln w="9525">
            <a:noFill/>
            <a:miter lim="800000"/>
            <a:headEnd/>
            <a:tailEnd/>
          </a:ln>
          <a:effectLst/>
        </p:spPr>
      </p:pic>
      <p:sp>
        <p:nvSpPr>
          <p:cNvPr id="5" name="TextBox 4"/>
          <p:cNvSpPr txBox="1"/>
          <p:nvPr/>
        </p:nvSpPr>
        <p:spPr>
          <a:xfrm>
            <a:off x="1478094" y="6093023"/>
            <a:ext cx="1990673" cy="307777"/>
          </a:xfrm>
          <a:prstGeom prst="rect">
            <a:avLst/>
          </a:prstGeom>
          <a:solidFill>
            <a:srgbClr val="FAFCB2"/>
          </a:solidFill>
        </p:spPr>
        <p:txBody>
          <a:bodyPr wrap="none" rtlCol="0">
            <a:spAutoFit/>
          </a:bodyPr>
          <a:lstStyle/>
          <a:p>
            <a:pPr algn="ctr"/>
            <a:r>
              <a:rPr lang="en-US" sz="1400" b="1" dirty="0" smtClean="0"/>
              <a:t>Poor control position</a:t>
            </a:r>
            <a:endParaRPr lang="en-US" sz="1400" b="1" dirty="0"/>
          </a:p>
        </p:txBody>
      </p:sp>
      <p:sp>
        <p:nvSpPr>
          <p:cNvPr id="6" name="TextBox 5"/>
          <p:cNvSpPr txBox="1"/>
          <p:nvPr/>
        </p:nvSpPr>
        <p:spPr>
          <a:xfrm>
            <a:off x="4267200" y="6016823"/>
            <a:ext cx="2051717" cy="307777"/>
          </a:xfrm>
          <a:prstGeom prst="rect">
            <a:avLst/>
          </a:prstGeom>
          <a:solidFill>
            <a:srgbClr val="FAFCB2"/>
          </a:solidFill>
        </p:spPr>
        <p:txBody>
          <a:bodyPr wrap="none" rtlCol="0">
            <a:spAutoFit/>
          </a:bodyPr>
          <a:lstStyle/>
          <a:p>
            <a:pPr algn="ctr"/>
            <a:r>
              <a:rPr lang="en-US" sz="1400" b="1" dirty="0" smtClean="0"/>
              <a:t>Good control position</a:t>
            </a:r>
            <a:endParaRPr lang="en-US" sz="1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blinds(horizontal)">
                                      <p:cBhvr>
                                        <p:cTn id="7" dur="500"/>
                                        <p:tgtEl>
                                          <p:spTgt spid="410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05800" cy="1143000"/>
          </a:xfrm>
        </p:spPr>
        <p:txBody>
          <a:bodyPr>
            <a:normAutofit/>
          </a:bodyPr>
          <a:lstStyle/>
          <a:p>
            <a:pPr algn="ctr"/>
            <a:r>
              <a:rPr lang="en-US" sz="2800" b="1" dirty="0" smtClean="0"/>
              <a:t>Ergonomics principles during heavy physical work</a:t>
            </a:r>
            <a:endParaRPr lang="en-US" sz="2800" b="1" dirty="0"/>
          </a:p>
        </p:txBody>
      </p:sp>
      <p:pic>
        <p:nvPicPr>
          <p:cNvPr id="5122" name="Picture 2"/>
          <p:cNvPicPr>
            <a:picLocks noChangeAspect="1" noChangeArrowheads="1"/>
          </p:cNvPicPr>
          <p:nvPr/>
        </p:nvPicPr>
        <p:blipFill>
          <a:blip r:embed="rId2"/>
          <a:srcRect/>
          <a:stretch>
            <a:fillRect/>
          </a:stretch>
        </p:blipFill>
        <p:spPr bwMode="auto">
          <a:xfrm>
            <a:off x="457200" y="1371600"/>
            <a:ext cx="2019300" cy="2162175"/>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457200" y="1371600"/>
            <a:ext cx="2057400" cy="2133600"/>
          </a:xfrm>
          <a:prstGeom prst="rect">
            <a:avLst/>
          </a:prstGeom>
          <a:noFill/>
          <a:ln w="9525">
            <a:noFill/>
            <a:miter lim="800000"/>
            <a:headEnd/>
            <a:tailEnd/>
          </a:ln>
          <a:effectLst/>
        </p:spPr>
      </p:pic>
      <p:pic>
        <p:nvPicPr>
          <p:cNvPr id="5124" name="Picture 4"/>
          <p:cNvPicPr>
            <a:picLocks noChangeAspect="1" noChangeArrowheads="1"/>
          </p:cNvPicPr>
          <p:nvPr/>
        </p:nvPicPr>
        <p:blipFill>
          <a:blip r:embed="rId4"/>
          <a:srcRect/>
          <a:stretch>
            <a:fillRect/>
          </a:stretch>
        </p:blipFill>
        <p:spPr bwMode="auto">
          <a:xfrm>
            <a:off x="3352800" y="1524000"/>
            <a:ext cx="2133600" cy="1676400"/>
          </a:xfrm>
          <a:prstGeom prst="rect">
            <a:avLst/>
          </a:prstGeom>
          <a:noFill/>
          <a:ln w="9525">
            <a:noFill/>
            <a:miter lim="800000"/>
            <a:headEnd/>
            <a:tailEnd/>
          </a:ln>
          <a:effectLst/>
        </p:spPr>
      </p:pic>
      <p:pic>
        <p:nvPicPr>
          <p:cNvPr id="5125" name="Picture 5"/>
          <p:cNvPicPr>
            <a:picLocks noChangeAspect="1" noChangeArrowheads="1"/>
          </p:cNvPicPr>
          <p:nvPr/>
        </p:nvPicPr>
        <p:blipFill>
          <a:blip r:embed="rId5"/>
          <a:srcRect/>
          <a:stretch>
            <a:fillRect/>
          </a:stretch>
        </p:blipFill>
        <p:spPr bwMode="auto">
          <a:xfrm>
            <a:off x="3429000" y="1524000"/>
            <a:ext cx="1981200" cy="2057400"/>
          </a:xfrm>
          <a:prstGeom prst="rect">
            <a:avLst/>
          </a:prstGeom>
          <a:noFill/>
          <a:ln w="9525">
            <a:noFill/>
            <a:miter lim="800000"/>
            <a:headEnd/>
            <a:tailEnd/>
          </a:ln>
          <a:effectLst/>
        </p:spPr>
      </p:pic>
      <p:sp>
        <p:nvSpPr>
          <p:cNvPr id="9" name="TextBox 8"/>
          <p:cNvSpPr txBox="1"/>
          <p:nvPr/>
        </p:nvSpPr>
        <p:spPr>
          <a:xfrm>
            <a:off x="3200400" y="3505200"/>
            <a:ext cx="2354491" cy="523220"/>
          </a:xfrm>
          <a:prstGeom prst="rect">
            <a:avLst/>
          </a:prstGeom>
          <a:solidFill>
            <a:srgbClr val="FAFCB2"/>
          </a:solidFill>
        </p:spPr>
        <p:txBody>
          <a:bodyPr wrap="none" rtlCol="0">
            <a:spAutoFit/>
          </a:bodyPr>
          <a:lstStyle/>
          <a:p>
            <a:pPr algn="ctr"/>
            <a:r>
              <a:rPr lang="en-US" sz="1400" b="1" dirty="0" smtClean="0"/>
              <a:t>Stand close to objects and</a:t>
            </a:r>
          </a:p>
          <a:p>
            <a:pPr algn="ctr"/>
            <a:r>
              <a:rPr lang="en-US" sz="1400" b="1" dirty="0" smtClean="0"/>
              <a:t> feet slightly apart</a:t>
            </a:r>
            <a:endParaRPr lang="en-US" sz="1400" b="1" dirty="0"/>
          </a:p>
        </p:txBody>
      </p:sp>
      <p:sp>
        <p:nvSpPr>
          <p:cNvPr id="10" name="TextBox 9"/>
          <p:cNvSpPr txBox="1"/>
          <p:nvPr/>
        </p:nvSpPr>
        <p:spPr>
          <a:xfrm>
            <a:off x="411294" y="3578423"/>
            <a:ext cx="1798506" cy="307777"/>
          </a:xfrm>
          <a:prstGeom prst="rect">
            <a:avLst/>
          </a:prstGeom>
          <a:solidFill>
            <a:srgbClr val="FAFCB2"/>
          </a:solidFill>
        </p:spPr>
        <p:txBody>
          <a:bodyPr wrap="none" rtlCol="0">
            <a:spAutoFit/>
          </a:bodyPr>
          <a:lstStyle/>
          <a:p>
            <a:pPr algn="ctr"/>
            <a:r>
              <a:rPr lang="en-US" sz="1400" b="1" dirty="0" smtClean="0"/>
              <a:t>Keep  back straight</a:t>
            </a:r>
            <a:endParaRPr lang="en-US" sz="1400" b="1" dirty="0"/>
          </a:p>
        </p:txBody>
      </p:sp>
      <p:pic>
        <p:nvPicPr>
          <p:cNvPr id="5126" name="Picture 6"/>
          <p:cNvPicPr>
            <a:picLocks noChangeAspect="1" noChangeArrowheads="1"/>
          </p:cNvPicPr>
          <p:nvPr/>
        </p:nvPicPr>
        <p:blipFill>
          <a:blip r:embed="rId6"/>
          <a:srcRect/>
          <a:stretch>
            <a:fillRect/>
          </a:stretch>
        </p:blipFill>
        <p:spPr bwMode="auto">
          <a:xfrm>
            <a:off x="6096000" y="1447800"/>
            <a:ext cx="1981199" cy="2190750"/>
          </a:xfrm>
          <a:prstGeom prst="rect">
            <a:avLst/>
          </a:prstGeom>
          <a:noFill/>
          <a:ln w="9525">
            <a:noFill/>
            <a:miter lim="800000"/>
            <a:headEnd/>
            <a:tailEnd/>
          </a:ln>
          <a:effectLst/>
        </p:spPr>
      </p:pic>
      <p:pic>
        <p:nvPicPr>
          <p:cNvPr id="5127" name="Picture 7"/>
          <p:cNvPicPr>
            <a:picLocks noChangeAspect="1" noChangeArrowheads="1"/>
          </p:cNvPicPr>
          <p:nvPr/>
        </p:nvPicPr>
        <p:blipFill>
          <a:blip r:embed="rId7"/>
          <a:srcRect/>
          <a:stretch>
            <a:fillRect/>
          </a:stretch>
        </p:blipFill>
        <p:spPr bwMode="auto">
          <a:xfrm>
            <a:off x="6019800" y="1524000"/>
            <a:ext cx="2133600" cy="2057400"/>
          </a:xfrm>
          <a:prstGeom prst="rect">
            <a:avLst/>
          </a:prstGeom>
          <a:noFill/>
          <a:ln w="9525">
            <a:noFill/>
            <a:miter lim="800000"/>
            <a:headEnd/>
            <a:tailEnd/>
          </a:ln>
          <a:effectLst/>
        </p:spPr>
      </p:pic>
      <p:sp>
        <p:nvSpPr>
          <p:cNvPr id="13" name="TextBox 12"/>
          <p:cNvSpPr txBox="1"/>
          <p:nvPr/>
        </p:nvSpPr>
        <p:spPr>
          <a:xfrm>
            <a:off x="6110764" y="3515380"/>
            <a:ext cx="1966436" cy="523220"/>
          </a:xfrm>
          <a:prstGeom prst="rect">
            <a:avLst/>
          </a:prstGeom>
          <a:solidFill>
            <a:srgbClr val="FAFCB2"/>
          </a:solidFill>
        </p:spPr>
        <p:txBody>
          <a:bodyPr wrap="none" rtlCol="0">
            <a:spAutoFit/>
          </a:bodyPr>
          <a:lstStyle/>
          <a:p>
            <a:pPr algn="ctr"/>
            <a:r>
              <a:rPr lang="en-US" sz="1400" b="1" dirty="0" smtClean="0"/>
              <a:t>Use both hands and </a:t>
            </a:r>
          </a:p>
          <a:p>
            <a:pPr algn="ctr"/>
            <a:r>
              <a:rPr lang="en-US" sz="1400" b="1" dirty="0" smtClean="0"/>
              <a:t>grip with whole hand</a:t>
            </a:r>
            <a:endParaRPr lang="en-US" sz="1400" b="1" dirty="0"/>
          </a:p>
        </p:txBody>
      </p:sp>
      <p:pic>
        <p:nvPicPr>
          <p:cNvPr id="5128" name="Picture 8"/>
          <p:cNvPicPr>
            <a:picLocks noChangeAspect="1" noChangeArrowheads="1"/>
          </p:cNvPicPr>
          <p:nvPr/>
        </p:nvPicPr>
        <p:blipFill>
          <a:blip r:embed="rId8"/>
          <a:srcRect/>
          <a:stretch>
            <a:fillRect/>
          </a:stretch>
        </p:blipFill>
        <p:spPr bwMode="auto">
          <a:xfrm>
            <a:off x="0" y="4048125"/>
            <a:ext cx="2819400" cy="2352675"/>
          </a:xfrm>
          <a:prstGeom prst="rect">
            <a:avLst/>
          </a:prstGeom>
          <a:noFill/>
          <a:ln w="9525">
            <a:noFill/>
            <a:miter lim="800000"/>
            <a:headEnd/>
            <a:tailEnd/>
          </a:ln>
          <a:effectLst/>
        </p:spPr>
      </p:pic>
      <p:sp>
        <p:nvSpPr>
          <p:cNvPr id="17" name="TextBox 16"/>
          <p:cNvSpPr txBox="1"/>
          <p:nvPr/>
        </p:nvSpPr>
        <p:spPr>
          <a:xfrm>
            <a:off x="76200" y="6324600"/>
            <a:ext cx="2670859" cy="307777"/>
          </a:xfrm>
          <a:prstGeom prst="rect">
            <a:avLst/>
          </a:prstGeom>
          <a:solidFill>
            <a:srgbClr val="FAFCB2"/>
          </a:solidFill>
        </p:spPr>
        <p:txBody>
          <a:bodyPr wrap="none" rtlCol="0">
            <a:spAutoFit/>
          </a:bodyPr>
          <a:lstStyle/>
          <a:p>
            <a:pPr algn="ctr"/>
            <a:r>
              <a:rPr lang="en-US" sz="1400" b="1" dirty="0" smtClean="0"/>
              <a:t>Place feet in walking position</a:t>
            </a:r>
            <a:endParaRPr lang="en-US" sz="1400" b="1" dirty="0"/>
          </a:p>
        </p:txBody>
      </p:sp>
      <p:pic>
        <p:nvPicPr>
          <p:cNvPr id="5131" name="Picture 11"/>
          <p:cNvPicPr>
            <a:picLocks noChangeAspect="1" noChangeArrowheads="1"/>
          </p:cNvPicPr>
          <p:nvPr/>
        </p:nvPicPr>
        <p:blipFill>
          <a:blip r:embed="rId9"/>
          <a:srcRect/>
          <a:stretch>
            <a:fillRect/>
          </a:stretch>
        </p:blipFill>
        <p:spPr bwMode="auto">
          <a:xfrm>
            <a:off x="3467100" y="4419600"/>
            <a:ext cx="2247900" cy="1647825"/>
          </a:xfrm>
          <a:prstGeom prst="rect">
            <a:avLst/>
          </a:prstGeom>
          <a:noFill/>
          <a:ln w="9525">
            <a:noFill/>
            <a:miter lim="800000"/>
            <a:headEnd/>
            <a:tailEnd/>
          </a:ln>
          <a:effectLst/>
        </p:spPr>
      </p:pic>
      <p:sp>
        <p:nvSpPr>
          <p:cNvPr id="19" name="TextBox 18"/>
          <p:cNvSpPr txBox="1"/>
          <p:nvPr/>
        </p:nvSpPr>
        <p:spPr>
          <a:xfrm>
            <a:off x="3613105" y="6248400"/>
            <a:ext cx="1797095" cy="307777"/>
          </a:xfrm>
          <a:prstGeom prst="rect">
            <a:avLst/>
          </a:prstGeom>
          <a:solidFill>
            <a:srgbClr val="FAFCB2"/>
          </a:solidFill>
        </p:spPr>
        <p:txBody>
          <a:bodyPr wrap="none" rtlCol="0">
            <a:spAutoFit/>
          </a:bodyPr>
          <a:lstStyle/>
          <a:p>
            <a:pPr algn="ctr"/>
            <a:r>
              <a:rPr lang="en-US" sz="1400" b="1" dirty="0" smtClean="0"/>
              <a:t>Take help of others</a:t>
            </a:r>
            <a:endParaRPr lang="en-US" sz="1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blinds(horizontal)">
                                      <p:cBhvr>
                                        <p:cTn id="7" dur="500"/>
                                        <p:tgtEl>
                                          <p:spTgt spid="512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5125"/>
                                        </p:tgtEl>
                                        <p:attrNameLst>
                                          <p:attrName>style.visibility</p:attrName>
                                        </p:attrNameLst>
                                      </p:cBhvr>
                                      <p:to>
                                        <p:strVal val="visible"/>
                                      </p:to>
                                    </p:set>
                                    <p:animEffect transition="in" filter="blinds(horizontal)">
                                      <p:cBhvr>
                                        <p:cTn id="15" dur="500"/>
                                        <p:tgtEl>
                                          <p:spTgt spid="5125"/>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5127"/>
                                        </p:tgtEl>
                                        <p:attrNameLst>
                                          <p:attrName>style.visibility</p:attrName>
                                        </p:attrNameLst>
                                      </p:cBhvr>
                                      <p:to>
                                        <p:strVal val="visible"/>
                                      </p:to>
                                    </p:set>
                                    <p:animEffect transition="in" filter="blinds(horizontal)">
                                      <p:cBhvr>
                                        <p:cTn id="23" dur="500"/>
                                        <p:tgtEl>
                                          <p:spTgt spid="5127"/>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linds(horizontal)">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5128"/>
                                        </p:tgtEl>
                                        <p:attrNameLst>
                                          <p:attrName>style.visibility</p:attrName>
                                        </p:attrNameLst>
                                      </p:cBhvr>
                                      <p:to>
                                        <p:strVal val="visible"/>
                                      </p:to>
                                    </p:set>
                                    <p:animEffect transition="in" filter="blinds(horizontal)">
                                      <p:cBhvr>
                                        <p:cTn id="31" dur="500"/>
                                        <p:tgtEl>
                                          <p:spTgt spid="5128"/>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blinds(horizontal)">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nodeType="clickEffect">
                                  <p:stCondLst>
                                    <p:cond delay="0"/>
                                  </p:stCondLst>
                                  <p:childTnLst>
                                    <p:set>
                                      <p:cBhvr>
                                        <p:cTn id="38" dur="1" fill="hold">
                                          <p:stCondLst>
                                            <p:cond delay="0"/>
                                          </p:stCondLst>
                                        </p:cTn>
                                        <p:tgtEl>
                                          <p:spTgt spid="5131"/>
                                        </p:tgtEl>
                                        <p:attrNameLst>
                                          <p:attrName>style.visibility</p:attrName>
                                        </p:attrNameLst>
                                      </p:cBhvr>
                                      <p:to>
                                        <p:strVal val="visible"/>
                                      </p:to>
                                    </p:set>
                                    <p:animEffect transition="in" filter="blinds(horizontal)">
                                      <p:cBhvr>
                                        <p:cTn id="39" dur="500"/>
                                        <p:tgtEl>
                                          <p:spTgt spid="5131"/>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linds(horizontal)">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animBg="1"/>
      <p:bldP spid="17" grpId="0" animBg="1"/>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normAutofit/>
          </a:bodyPr>
          <a:lstStyle/>
          <a:p>
            <a:r>
              <a:rPr lang="en-US" sz="2800" b="1" dirty="0" smtClean="0">
                <a:latin typeface="Times New Roman" pitchFamily="18" charset="0"/>
                <a:cs typeface="Times New Roman" pitchFamily="18" charset="0"/>
              </a:rPr>
              <a:t>To summarize the ergonomic principles…</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1676400"/>
            <a:ext cx="8534400" cy="5791200"/>
          </a:xfrm>
        </p:spPr>
        <p:txBody>
          <a:bodyPr/>
          <a:lstStyle/>
          <a:p>
            <a:r>
              <a:rPr lang="en-US" dirty="0" smtClean="0"/>
              <a:t>Straight back rule</a:t>
            </a:r>
          </a:p>
          <a:p>
            <a:r>
              <a:rPr lang="en-US" dirty="0" smtClean="0"/>
              <a:t>Workstation at the level of umbilicus</a:t>
            </a:r>
          </a:p>
          <a:p>
            <a:r>
              <a:rPr lang="en-US" dirty="0" smtClean="0"/>
              <a:t>Arm space</a:t>
            </a:r>
          </a:p>
          <a:p>
            <a:r>
              <a:rPr lang="en-US" dirty="0" smtClean="0"/>
              <a:t>Pelvic tilt</a:t>
            </a:r>
          </a:p>
          <a:p>
            <a:r>
              <a:rPr lang="en-US" dirty="0" smtClean="0"/>
              <a:t>Center of gravity</a:t>
            </a:r>
          </a:p>
          <a:p>
            <a:r>
              <a:rPr lang="en-US" dirty="0" smtClean="0"/>
              <a:t>Neutral Position</a:t>
            </a:r>
          </a:p>
          <a:p>
            <a:r>
              <a:rPr lang="en-US" dirty="0" smtClean="0"/>
              <a:t>No window adjacent to work station</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pPr algn="ctr"/>
            <a:r>
              <a:rPr lang="en-US" sz="3200" u="sng" dirty="0" smtClean="0">
                <a:latin typeface="Times New Roman" pitchFamily="18" charset="0"/>
                <a:cs typeface="Times New Roman" pitchFamily="18" charset="0"/>
              </a:rPr>
              <a:t>Framework</a:t>
            </a:r>
            <a:endParaRPr lang="en-US" sz="3200" u="sng" dirty="0">
              <a:latin typeface="Times New Roman" pitchFamily="18" charset="0"/>
              <a:cs typeface="Times New Roman" pitchFamily="18" charset="0"/>
            </a:endParaRPr>
          </a:p>
        </p:txBody>
      </p:sp>
      <p:sp>
        <p:nvSpPr>
          <p:cNvPr id="3" name="Content Placeholder 2"/>
          <p:cNvSpPr>
            <a:spLocks noGrp="1"/>
          </p:cNvSpPr>
          <p:nvPr>
            <p:ph idx="1"/>
          </p:nvPr>
        </p:nvSpPr>
        <p:spPr>
          <a:xfrm>
            <a:off x="457200" y="914400"/>
            <a:ext cx="8229600" cy="5715000"/>
          </a:xfrm>
        </p:spPr>
        <p:txBody>
          <a:bodyPr>
            <a:normAutofit fontScale="70000" lnSpcReduction="20000"/>
          </a:bodyPr>
          <a:lstStyle/>
          <a:p>
            <a:pPr>
              <a:buNone/>
            </a:pPr>
            <a:r>
              <a:rPr lang="en-US" b="1"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Introduction</a:t>
            </a:r>
            <a:endParaRPr lang="en-US"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History</a:t>
            </a:r>
            <a:endParaRPr lang="en-US"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What is Ergonomics</a:t>
            </a:r>
            <a:endParaRPr lang="en-US"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Ergonomics- a Multidisciplinary science </a:t>
            </a:r>
            <a:endParaRPr lang="en-US" dirty="0" smtClean="0">
              <a:latin typeface="Times New Roman" pitchFamily="18" charset="0"/>
              <a:cs typeface="Times New Roman" pitchFamily="18" charset="0"/>
            </a:endParaRPr>
          </a:p>
          <a:p>
            <a:pPr>
              <a:buNone/>
            </a:pPr>
            <a:r>
              <a:rPr lang="en-US" b="1" dirty="0" smtClean="0">
                <a:latin typeface="Times New Roman" pitchFamily="18" charset="0"/>
                <a:cs typeface="Times New Roman" pitchFamily="18" charset="0"/>
              </a:rPr>
              <a:t>                 Human Engineering</a:t>
            </a:r>
            <a:endParaRPr lang="en-US" dirty="0" smtClean="0">
              <a:latin typeface="Times New Roman" pitchFamily="18" charset="0"/>
              <a:cs typeface="Times New Roman" pitchFamily="18" charset="0"/>
            </a:endParaRPr>
          </a:p>
          <a:p>
            <a:pPr lvl="0">
              <a:buNone/>
            </a:pPr>
            <a:r>
              <a:rPr lang="en-US" b="1" dirty="0" smtClean="0">
                <a:latin typeface="Times New Roman" pitchFamily="18" charset="0"/>
                <a:cs typeface="Times New Roman" pitchFamily="18" charset="0"/>
              </a:rPr>
              <a:t>                 Work Physiology</a:t>
            </a:r>
            <a:endParaRPr lang="en-US" dirty="0" smtClean="0">
              <a:latin typeface="Times New Roman" pitchFamily="18" charset="0"/>
              <a:cs typeface="Times New Roman" pitchFamily="18" charset="0"/>
            </a:endParaRPr>
          </a:p>
          <a:p>
            <a:pPr lvl="0">
              <a:buNone/>
            </a:pPr>
            <a:r>
              <a:rPr lang="en-US" b="1" dirty="0" smtClean="0">
                <a:latin typeface="Times New Roman" pitchFamily="18" charset="0"/>
                <a:cs typeface="Times New Roman" pitchFamily="18" charset="0"/>
              </a:rPr>
              <a:t>                 Occupational Biomechanics</a:t>
            </a:r>
            <a:endParaRPr lang="en-US" dirty="0" smtClean="0">
              <a:latin typeface="Times New Roman" pitchFamily="18" charset="0"/>
              <a:cs typeface="Times New Roman" pitchFamily="18" charset="0"/>
            </a:endParaRPr>
          </a:p>
          <a:p>
            <a:pPr lvl="0">
              <a:buNone/>
            </a:pPr>
            <a:r>
              <a:rPr lang="en-US" b="1" dirty="0" smtClean="0">
                <a:latin typeface="Times New Roman" pitchFamily="18" charset="0"/>
                <a:cs typeface="Times New Roman" pitchFamily="18" charset="0"/>
              </a:rPr>
              <a:t>                 Anthropometry </a:t>
            </a:r>
            <a:endParaRPr lang="en-US"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Workplace Contributing Factors</a:t>
            </a:r>
            <a:endParaRPr lang="en-US"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Work related injuries and diseases</a:t>
            </a:r>
            <a:endParaRPr lang="en-US" dirty="0" smtClean="0">
              <a:latin typeface="Times New Roman" pitchFamily="18" charset="0"/>
              <a:cs typeface="Times New Roman" pitchFamily="18" charset="0"/>
            </a:endParaRPr>
          </a:p>
          <a:p>
            <a:r>
              <a:rPr lang="en-US" b="1" dirty="0" smtClean="0">
                <a:latin typeface="Times New Roman" pitchFamily="18" charset="0"/>
                <a:cs typeface="Times New Roman" pitchFamily="18" charset="0"/>
              </a:rPr>
              <a:t>Principles of ergonomics</a:t>
            </a:r>
            <a:endParaRPr lang="en-US"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Ergonomics </a:t>
            </a:r>
            <a:r>
              <a:rPr lang="en-US" b="1" dirty="0" smtClean="0">
                <a:latin typeface="Times New Roman" pitchFamily="18" charset="0"/>
                <a:cs typeface="Times New Roman" pitchFamily="18" charset="0"/>
              </a:rPr>
              <a:t>Job Analysis Methods</a:t>
            </a:r>
            <a:endParaRPr lang="en-US"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Benefits </a:t>
            </a:r>
            <a:r>
              <a:rPr lang="en-US" b="1" dirty="0" smtClean="0">
                <a:latin typeface="Times New Roman" pitchFamily="18" charset="0"/>
                <a:cs typeface="Times New Roman" pitchFamily="18" charset="0"/>
              </a:rPr>
              <a:t>of ergonomics</a:t>
            </a:r>
            <a:endParaRPr lang="en-US"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What Are Ergonomic Improvements?</a:t>
            </a:r>
            <a:endParaRPr lang="en-US" dirty="0" smtClean="0">
              <a:latin typeface="Times New Roman" pitchFamily="18" charset="0"/>
              <a:cs typeface="Times New Roman" pitchFamily="18" charset="0"/>
            </a:endParaRPr>
          </a:p>
          <a:p>
            <a:pPr>
              <a:buNone/>
            </a:pPr>
            <a:r>
              <a:rPr lang="en-US" b="1" dirty="0" smtClean="0">
                <a:latin typeface="Times New Roman" pitchFamily="18" charset="0"/>
                <a:cs typeface="Times New Roman" pitchFamily="18" charset="0"/>
              </a:rPr>
              <a:t>              Engineering Improvements </a:t>
            </a:r>
            <a:endParaRPr lang="en-US" dirty="0" smtClean="0">
              <a:latin typeface="Times New Roman" pitchFamily="18" charset="0"/>
              <a:cs typeface="Times New Roman" pitchFamily="18" charset="0"/>
            </a:endParaRPr>
          </a:p>
          <a:p>
            <a:pPr>
              <a:buNone/>
            </a:pPr>
            <a:r>
              <a:rPr lang="en-US" b="1" dirty="0" smtClean="0">
                <a:latin typeface="Times New Roman" pitchFamily="18" charset="0"/>
                <a:cs typeface="Times New Roman" pitchFamily="18" charset="0"/>
              </a:rPr>
              <a:t>              Administrative Improvements </a:t>
            </a:r>
            <a:endParaRPr lang="en-US" dirty="0" smtClean="0">
              <a:latin typeface="Times New Roman" pitchFamily="18" charset="0"/>
              <a:cs typeface="Times New Roman" pitchFamily="18" charset="0"/>
            </a:endParaRPr>
          </a:p>
          <a:p>
            <a:pPr>
              <a:buNone/>
            </a:pPr>
            <a:r>
              <a:rPr lang="en-US" b="1" dirty="0" smtClean="0">
                <a:latin typeface="Times New Roman" pitchFamily="18" charset="0"/>
                <a:cs typeface="Times New Roman" pitchFamily="18" charset="0"/>
              </a:rPr>
              <a:t>              Safety Gear</a:t>
            </a:r>
            <a:endParaRPr lang="en-US"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Examples of ergonomic improvements</a:t>
            </a:r>
          </a:p>
          <a:p>
            <a:pPr lvl="0"/>
            <a:r>
              <a:rPr lang="en-US" b="1" dirty="0" smtClean="0">
                <a:latin typeface="Times New Roman" pitchFamily="18" charset="0"/>
                <a:cs typeface="Times New Roman" pitchFamily="18" charset="0"/>
              </a:rPr>
              <a:t>References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pPr algn="ctr"/>
            <a:r>
              <a:rPr lang="en-US" sz="2800" b="1" dirty="0" smtClean="0">
                <a:solidFill>
                  <a:srgbClr val="006600"/>
                </a:solidFill>
                <a:latin typeface="Times New Roman" pitchFamily="18" charset="0"/>
                <a:cs typeface="Times New Roman" pitchFamily="18" charset="0"/>
              </a:rPr>
              <a:t>Benefits of ergonomics</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152400" y="838200"/>
            <a:ext cx="8839200" cy="5638800"/>
          </a:xfrm>
        </p:spPr>
        <p:txBody>
          <a:bodyPr>
            <a:normAutofit/>
          </a:bodyPr>
          <a:lstStyle/>
          <a:p>
            <a:pPr>
              <a:lnSpc>
                <a:spcPct val="90000"/>
              </a:lnSpc>
              <a:spcAft>
                <a:spcPct val="20000"/>
              </a:spcAft>
            </a:pPr>
            <a:r>
              <a:rPr lang="en-US" dirty="0" smtClean="0">
                <a:latin typeface="Times New Roman" pitchFamily="18" charset="0"/>
                <a:cs typeface="Times New Roman" pitchFamily="18" charset="0"/>
              </a:rPr>
              <a:t>Reduced fatigue and discomfort</a:t>
            </a:r>
          </a:p>
          <a:p>
            <a:pPr>
              <a:lnSpc>
                <a:spcPct val="90000"/>
              </a:lnSpc>
              <a:spcAft>
                <a:spcPct val="20000"/>
              </a:spcAft>
            </a:pPr>
            <a:r>
              <a:rPr lang="en-US" dirty="0" smtClean="0">
                <a:latin typeface="Times New Roman" pitchFamily="18" charset="0"/>
                <a:cs typeface="Times New Roman" pitchFamily="18" charset="0"/>
              </a:rPr>
              <a:t>Helps </a:t>
            </a:r>
            <a:r>
              <a:rPr lang="en-US" dirty="0" smtClean="0">
                <a:latin typeface="Times New Roman" pitchFamily="18" charset="0"/>
                <a:cs typeface="Times New Roman" pitchFamily="18" charset="0"/>
              </a:rPr>
              <a:t>to prevent injuries</a:t>
            </a:r>
            <a:r>
              <a:rPr lang="en-US" sz="2800" dirty="0" smtClean="0">
                <a:effectLst>
                  <a:outerShdw blurRad="38100" dist="38100" dir="2700000" algn="tl">
                    <a:srgbClr val="C0C0C0"/>
                  </a:outerShdw>
                </a:effectLst>
                <a:latin typeface="Times New Roman" pitchFamily="18" charset="0"/>
                <a:cs typeface="Times New Roman" pitchFamily="18" charset="0"/>
              </a:rPr>
              <a:t> like MSDs</a:t>
            </a:r>
            <a:endParaRPr lang="en-US" sz="2000" dirty="0" smtClean="0">
              <a:latin typeface="Times New Roman" pitchFamily="18" charset="0"/>
              <a:cs typeface="Times New Roman" pitchFamily="18" charset="0"/>
            </a:endParaRPr>
          </a:p>
          <a:p>
            <a:pPr>
              <a:lnSpc>
                <a:spcPct val="90000"/>
              </a:lnSpc>
              <a:spcAft>
                <a:spcPct val="20000"/>
              </a:spcAft>
            </a:pPr>
            <a:r>
              <a:rPr lang="en-US" dirty="0" smtClean="0">
                <a:latin typeface="Times New Roman" pitchFamily="18" charset="0"/>
                <a:cs typeface="Times New Roman" pitchFamily="18" charset="0"/>
              </a:rPr>
              <a:t>Improved </a:t>
            </a:r>
            <a:r>
              <a:rPr lang="en-US" dirty="0" smtClean="0">
                <a:latin typeface="Times New Roman" pitchFamily="18" charset="0"/>
                <a:cs typeface="Times New Roman" pitchFamily="18" charset="0"/>
              </a:rPr>
              <a:t>quality of life </a:t>
            </a:r>
          </a:p>
          <a:p>
            <a:pPr>
              <a:lnSpc>
                <a:spcPct val="90000"/>
              </a:lnSpc>
              <a:spcAft>
                <a:spcPct val="20000"/>
              </a:spcAft>
            </a:pPr>
            <a:r>
              <a:rPr lang="en-US" dirty="0" smtClean="0">
                <a:latin typeface="Times New Roman" pitchFamily="18" charset="0"/>
                <a:cs typeface="Times New Roman" pitchFamily="18" charset="0"/>
              </a:rPr>
              <a:t>Improved </a:t>
            </a:r>
            <a:r>
              <a:rPr lang="en-US" dirty="0" smtClean="0">
                <a:latin typeface="Times New Roman" pitchFamily="18" charset="0"/>
                <a:cs typeface="Times New Roman" pitchFamily="18" charset="0"/>
              </a:rPr>
              <a:t>comfort, morale and job satisfaction</a:t>
            </a:r>
          </a:p>
          <a:p>
            <a:pPr>
              <a:lnSpc>
                <a:spcPct val="90000"/>
              </a:lnSpc>
              <a:spcAft>
                <a:spcPct val="20000"/>
              </a:spcAft>
            </a:pPr>
            <a:r>
              <a:rPr lang="en-US" dirty="0" smtClean="0">
                <a:latin typeface="Times New Roman" pitchFamily="18" charset="0"/>
                <a:cs typeface="Times New Roman" pitchFamily="18" charset="0"/>
              </a:rPr>
              <a:t>Improved </a:t>
            </a:r>
            <a:r>
              <a:rPr lang="en-US" dirty="0" smtClean="0">
                <a:latin typeface="Times New Roman" pitchFamily="18" charset="0"/>
                <a:cs typeface="Times New Roman" pitchFamily="18" charset="0"/>
              </a:rPr>
              <a:t>quality of work</a:t>
            </a:r>
          </a:p>
          <a:p>
            <a:pPr>
              <a:lnSpc>
                <a:spcPct val="90000"/>
              </a:lnSpc>
              <a:spcAft>
                <a:spcPct val="20000"/>
              </a:spcAft>
            </a:pPr>
            <a:r>
              <a:rPr lang="en-US" dirty="0" smtClean="0">
                <a:latin typeface="Times New Roman" pitchFamily="18" charset="0"/>
                <a:cs typeface="Times New Roman" pitchFamily="18" charset="0"/>
              </a:rPr>
              <a:t>Improved productivity and reduced workers’ compensation costs and employee </a:t>
            </a:r>
            <a:r>
              <a:rPr lang="en-US" dirty="0" smtClean="0">
                <a:latin typeface="Times New Roman" pitchFamily="18" charset="0"/>
                <a:cs typeface="Times New Roman" pitchFamily="18" charset="0"/>
              </a:rPr>
              <a:t>turnover</a:t>
            </a:r>
          </a:p>
          <a:p>
            <a:pPr>
              <a:lnSpc>
                <a:spcPct val="90000"/>
              </a:lnSpc>
              <a:spcAft>
                <a:spcPct val="20000"/>
              </a:spcAft>
            </a:pPr>
            <a:r>
              <a:rPr lang="en-US" dirty="0" smtClean="0">
                <a:latin typeface="Times New Roman" pitchFamily="18" charset="0"/>
                <a:cs typeface="Times New Roman" pitchFamily="18" charset="0"/>
              </a:rPr>
              <a:t>Reduced </a:t>
            </a:r>
            <a:r>
              <a:rPr lang="en-US" dirty="0" smtClean="0">
                <a:latin typeface="Times New Roman" pitchFamily="18" charset="0"/>
                <a:cs typeface="Times New Roman" pitchFamily="18" charset="0"/>
              </a:rPr>
              <a:t>sickness absenteeism</a:t>
            </a:r>
            <a:endParaRPr lang="en-US" dirty="0" smtClean="0">
              <a:latin typeface="Times New Roman" pitchFamily="18" charset="0"/>
              <a:cs typeface="Times New Roman" pitchFamily="18" charset="0"/>
            </a:endParaRPr>
          </a:p>
          <a:p>
            <a:pPr>
              <a:lnSpc>
                <a:spcPct val="90000"/>
              </a:lnSpc>
              <a:spcAft>
                <a:spcPct val="20000"/>
              </a:spcAft>
            </a:pPr>
            <a:endParaRPr lang="en-US" dirty="0" smtClean="0">
              <a:latin typeface="Times New Roman" pitchFamily="18" charset="0"/>
              <a:cs typeface="Times New Roman" pitchFamily="18" charset="0"/>
            </a:endParaRPr>
          </a:p>
          <a:p>
            <a:pPr>
              <a:lnSpc>
                <a:spcPct val="90000"/>
              </a:lnSpc>
              <a:spcAft>
                <a:spcPct val="20000"/>
              </a:spcAft>
            </a:pPr>
            <a:endParaRPr lang="en-US" dirty="0" smtClean="0">
              <a:latin typeface="Times New Roman" pitchFamily="18" charset="0"/>
              <a:cs typeface="Times New Roman" pitchFamily="18" charset="0"/>
            </a:endParaRPr>
          </a:p>
          <a:p>
            <a:pPr lvl="1">
              <a:lnSpc>
                <a:spcPct val="80000"/>
              </a:lnSpc>
            </a:pPr>
            <a:endParaRPr lang="en-US" dirty="0" smtClean="0">
              <a:latin typeface="Times New Roman" pitchFamily="18" charset="0"/>
              <a:cs typeface="Times New Roman" pitchFamily="18" charset="0"/>
            </a:endParaRPr>
          </a:p>
          <a:p>
            <a:pPr>
              <a:lnSpc>
                <a:spcPct val="90000"/>
              </a:lnSpc>
              <a:spcAft>
                <a:spcPct val="20000"/>
              </a:spcAft>
              <a:buNone/>
            </a:pP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5962"/>
          </a:xfrm>
        </p:spPr>
        <p:txBody>
          <a:bodyPr>
            <a:normAutofit/>
          </a:bodyPr>
          <a:lstStyle/>
          <a:p>
            <a:pPr algn="ctr"/>
            <a:r>
              <a:rPr lang="en-US" sz="2800" b="1" dirty="0" smtClean="0">
                <a:latin typeface="Times New Roman" pitchFamily="18" charset="0"/>
                <a:cs typeface="Times New Roman" pitchFamily="18" charset="0"/>
              </a:rPr>
              <a:t>Ergonomics Job Hazard Analysis Methods</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762000"/>
            <a:ext cx="8763000" cy="5867400"/>
          </a:xfrm>
        </p:spPr>
        <p:txBody>
          <a:bodyPr>
            <a:normAutofit/>
          </a:bodyPr>
          <a:lstStyle/>
          <a:p>
            <a:r>
              <a:rPr lang="en-US" dirty="0" smtClean="0">
                <a:latin typeface="Times New Roman" pitchFamily="18" charset="0"/>
                <a:cs typeface="Times New Roman" pitchFamily="18" charset="0"/>
              </a:rPr>
              <a:t>Consist of various techniques for taking a systematic look at jobs and work tasks</a:t>
            </a:r>
            <a:endParaRPr lang="en-US" dirty="0" smtClean="0"/>
          </a:p>
          <a:p>
            <a:r>
              <a:rPr lang="en-US" dirty="0" smtClean="0"/>
              <a:t>It breaks a job into its various </a:t>
            </a:r>
            <a:r>
              <a:rPr lang="en-US" dirty="0" smtClean="0"/>
              <a:t>tasks, </a:t>
            </a:r>
            <a:r>
              <a:rPr lang="en-US" dirty="0" smtClean="0"/>
              <a:t>describes them, measures and quantifies the ergonomics risk factors inherent in the </a:t>
            </a:r>
            <a:r>
              <a:rPr lang="en-US" dirty="0" smtClean="0"/>
              <a:t>task, </a:t>
            </a:r>
            <a:r>
              <a:rPr lang="en-US" dirty="0" smtClean="0"/>
              <a:t>identifies conditions contributing to the risk factors, and determines corrective measures</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Help decide which jobs and specific tasks may contribute to problems</a:t>
            </a:r>
          </a:p>
          <a:p>
            <a:r>
              <a:rPr lang="en-US" dirty="0" err="1" smtClean="0">
                <a:latin typeface="Times New Roman" pitchFamily="18" charset="0"/>
                <a:cs typeface="Times New Roman" pitchFamily="18" charset="0"/>
              </a:rPr>
              <a:t>e.g</a:t>
            </a:r>
            <a:r>
              <a:rPr lang="en-US" dirty="0" smtClean="0">
                <a:latin typeface="Times New Roman" pitchFamily="18" charset="0"/>
                <a:cs typeface="Times New Roman" pitchFamily="18" charset="0"/>
              </a:rPr>
              <a:t>, Ergonomics Awareness Checklist- simple</a:t>
            </a:r>
          </a:p>
          <a:p>
            <a:pPr>
              <a:buNone/>
            </a:pPr>
            <a:r>
              <a:rPr lang="en-US" dirty="0" smtClean="0">
                <a:latin typeface="Times New Roman" pitchFamily="18" charset="0"/>
                <a:cs typeface="Times New Roman" pitchFamily="18" charset="0"/>
              </a:rPr>
              <a:t>          Others complex and sophisticated methods</a:t>
            </a:r>
          </a:p>
          <a:p>
            <a:r>
              <a:rPr lang="en-US" dirty="0" smtClean="0">
                <a:latin typeface="Times New Roman" pitchFamily="18" charset="0"/>
                <a:cs typeface="Times New Roman" pitchFamily="18" charset="0"/>
              </a:rPr>
              <a:t>Methods vary according to types of work activities they address. </a:t>
            </a:r>
            <a:r>
              <a:rPr lang="en-US" dirty="0" err="1" smtClean="0">
                <a:latin typeface="Times New Roman" pitchFamily="18" charset="0"/>
                <a:cs typeface="Times New Roman" pitchFamily="18" charset="0"/>
              </a:rPr>
              <a:t>e.g</a:t>
            </a:r>
            <a:r>
              <a:rPr lang="en-US" dirty="0" smtClean="0">
                <a:latin typeface="Times New Roman" pitchFamily="18" charset="0"/>
                <a:cs typeface="Times New Roman" pitchFamily="18" charset="0"/>
              </a:rPr>
              <a:t>, workstation design, types of work, work environment</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5410200" y="1300163"/>
            <a:ext cx="3581400" cy="4257675"/>
          </a:xfrm>
          <a:prstGeom prst="rect">
            <a:avLst/>
          </a:prstGeom>
          <a:noFill/>
          <a:ln w="9525">
            <a:noFill/>
            <a:miter lim="800000"/>
            <a:headEnd/>
            <a:tailEnd/>
          </a:ln>
          <a:effectLst/>
        </p:spPr>
      </p:pic>
      <p:sp>
        <p:nvSpPr>
          <p:cNvPr id="3" name="TextBox 2"/>
          <p:cNvSpPr txBox="1"/>
          <p:nvPr/>
        </p:nvSpPr>
        <p:spPr>
          <a:xfrm>
            <a:off x="128874" y="914400"/>
            <a:ext cx="4747926" cy="5262979"/>
          </a:xfrm>
          <a:prstGeom prst="rect">
            <a:avLst/>
          </a:prstGeom>
          <a:noFill/>
        </p:spPr>
        <p:txBody>
          <a:bodyPr wrap="square" rtlCol="0">
            <a:spAutoFit/>
          </a:bodyPr>
          <a:lstStyle/>
          <a:p>
            <a:endParaRPr lang="en-US" sz="2400" b="1" dirty="0" smtClean="0">
              <a:latin typeface="Times New Roman" pitchFamily="18" charset="0"/>
              <a:cs typeface="Times New Roman" pitchFamily="18" charset="0"/>
            </a:endParaRPr>
          </a:p>
          <a:p>
            <a:pPr marL="342900" indent="-342900">
              <a:buAutoNum type="arabicPeriod"/>
            </a:pPr>
            <a:r>
              <a:rPr lang="en-US" sz="2400" dirty="0" smtClean="0">
                <a:latin typeface="Times New Roman" pitchFamily="18" charset="0"/>
                <a:cs typeface="Times New Roman" pitchFamily="18" charset="0"/>
              </a:rPr>
              <a:t>Conduct an initial job review</a:t>
            </a:r>
          </a:p>
          <a:p>
            <a:pPr marL="342900" indent="-342900">
              <a:buAutoNum type="arabicPeriod"/>
            </a:pPr>
            <a:endParaRPr lang="en-US" sz="2400" dirty="0" smtClean="0">
              <a:latin typeface="Times New Roman" pitchFamily="18" charset="0"/>
              <a:cs typeface="Times New Roman" pitchFamily="18" charset="0"/>
            </a:endParaRPr>
          </a:p>
          <a:p>
            <a:pPr marL="342900" indent="-342900">
              <a:buAutoNum type="arabicPeriod"/>
            </a:pPr>
            <a:r>
              <a:rPr lang="en-US" sz="2400" dirty="0" smtClean="0">
                <a:latin typeface="Times New Roman" pitchFamily="18" charset="0"/>
                <a:cs typeface="Times New Roman" pitchFamily="18" charset="0"/>
              </a:rPr>
              <a:t>List Hazardous Jobs</a:t>
            </a:r>
          </a:p>
          <a:p>
            <a:pPr marL="342900" indent="-342900">
              <a:buAutoNum type="arabicPeriod"/>
            </a:pPr>
            <a:endParaRPr lang="en-US" sz="2400" dirty="0" smtClean="0">
              <a:latin typeface="Times New Roman" pitchFamily="18" charset="0"/>
              <a:cs typeface="Times New Roman" pitchFamily="18" charset="0"/>
            </a:endParaRPr>
          </a:p>
          <a:p>
            <a:pPr marL="342900" indent="-342900">
              <a:buAutoNum type="arabicPeriod"/>
            </a:pPr>
            <a:r>
              <a:rPr lang="en-US" sz="2400" dirty="0" smtClean="0">
                <a:latin typeface="Times New Roman" pitchFamily="18" charset="0"/>
                <a:cs typeface="Times New Roman" pitchFamily="18" charset="0"/>
              </a:rPr>
              <a:t>Conduct a Risk Analysis</a:t>
            </a:r>
          </a:p>
          <a:p>
            <a:pPr marL="342900" indent="-342900">
              <a:buAutoNum type="arabicPeriod"/>
            </a:pPr>
            <a:endParaRPr lang="en-US" sz="2400" dirty="0" smtClean="0">
              <a:latin typeface="Times New Roman" pitchFamily="18" charset="0"/>
              <a:cs typeface="Times New Roman" pitchFamily="18" charset="0"/>
            </a:endParaRPr>
          </a:p>
          <a:p>
            <a:pPr marL="342900" indent="-342900">
              <a:buAutoNum type="arabicPeriod"/>
            </a:pPr>
            <a:r>
              <a:rPr lang="en-US" sz="2400" dirty="0" smtClean="0">
                <a:latin typeface="Times New Roman" pitchFamily="18" charset="0"/>
                <a:cs typeface="Times New Roman" pitchFamily="18" charset="0"/>
              </a:rPr>
              <a:t>Prioritize Hazardous Jobs</a:t>
            </a:r>
          </a:p>
          <a:p>
            <a:pPr marL="342900" indent="-342900">
              <a:buAutoNum type="arabicPeriod"/>
            </a:pPr>
            <a:endParaRPr lang="en-US" sz="2400" dirty="0" smtClean="0">
              <a:latin typeface="Times New Roman" pitchFamily="18" charset="0"/>
              <a:cs typeface="Times New Roman" pitchFamily="18" charset="0"/>
            </a:endParaRPr>
          </a:p>
          <a:p>
            <a:pPr marL="342900" indent="-342900">
              <a:buAutoNum type="arabicPeriod"/>
            </a:pPr>
            <a:r>
              <a:rPr lang="en-US" sz="2400" dirty="0" smtClean="0">
                <a:latin typeface="Times New Roman" pitchFamily="18" charset="0"/>
                <a:cs typeface="Times New Roman" pitchFamily="18" charset="0"/>
              </a:rPr>
              <a:t>Describe </a:t>
            </a:r>
            <a:r>
              <a:rPr lang="en-US" sz="2400" dirty="0" smtClean="0">
                <a:latin typeface="Times New Roman" pitchFamily="18" charset="0"/>
                <a:cs typeface="Times New Roman" pitchFamily="18" charset="0"/>
              </a:rPr>
              <a:t>the hazards in each </a:t>
            </a:r>
            <a:r>
              <a:rPr lang="en-US" sz="2400" dirty="0" smtClean="0">
                <a:latin typeface="Times New Roman" pitchFamily="18" charset="0"/>
                <a:cs typeface="Times New Roman" pitchFamily="18" charset="0"/>
              </a:rPr>
              <a:t>step</a:t>
            </a:r>
          </a:p>
          <a:p>
            <a:pPr marL="342900" indent="-342900">
              <a:buAutoNum type="arabicPeriod"/>
            </a:pPr>
            <a:endParaRPr lang="en-US" sz="2400" dirty="0" smtClean="0">
              <a:latin typeface="Times New Roman" pitchFamily="18" charset="0"/>
              <a:cs typeface="Times New Roman" pitchFamily="18" charset="0"/>
            </a:endParaRPr>
          </a:p>
          <a:p>
            <a:pPr marL="342900" indent="-342900">
              <a:buAutoNum type="arabicPeriod"/>
            </a:pPr>
            <a:r>
              <a:rPr lang="en-US" sz="2400" dirty="0" smtClean="0">
                <a:latin typeface="Times New Roman" pitchFamily="18" charset="0"/>
                <a:cs typeface="Times New Roman" pitchFamily="18" charset="0"/>
              </a:rPr>
              <a:t>Take ergonomic modification</a:t>
            </a:r>
          </a:p>
          <a:p>
            <a:pPr marL="342900" indent="-342900">
              <a:buAutoNum type="arabicPeriod"/>
            </a:pPr>
            <a:endParaRPr lang="en-US" sz="2400" dirty="0" smtClean="0">
              <a:latin typeface="Times New Roman" pitchFamily="18" charset="0"/>
              <a:cs typeface="Times New Roman" pitchFamily="18" charset="0"/>
            </a:endParaRPr>
          </a:p>
          <a:p>
            <a:pPr marL="342900" indent="-342900">
              <a:buAutoNum type="arabicPeriod"/>
            </a:pPr>
            <a:r>
              <a:rPr lang="en-US" sz="2400" dirty="0" smtClean="0">
                <a:latin typeface="Times New Roman" pitchFamily="18" charset="0"/>
                <a:cs typeface="Times New Roman" pitchFamily="18" charset="0"/>
              </a:rPr>
              <a:t>Evaluate it for risk reduction</a:t>
            </a:r>
            <a:endParaRPr lang="en-US" sz="2400" dirty="0">
              <a:latin typeface="Times New Roman" pitchFamily="18" charset="0"/>
              <a:cs typeface="Times New Roman" pitchFamily="18" charset="0"/>
            </a:endParaRPr>
          </a:p>
        </p:txBody>
      </p:sp>
      <p:sp>
        <p:nvSpPr>
          <p:cNvPr id="4" name="TextBox 3"/>
          <p:cNvSpPr txBox="1"/>
          <p:nvPr/>
        </p:nvSpPr>
        <p:spPr>
          <a:xfrm>
            <a:off x="3124200" y="304800"/>
            <a:ext cx="1185902" cy="523220"/>
          </a:xfrm>
          <a:prstGeom prst="rect">
            <a:avLst/>
          </a:prstGeom>
          <a:noFill/>
        </p:spPr>
        <p:txBody>
          <a:bodyPr wrap="none" rtlCol="0">
            <a:spAutoFit/>
          </a:bodyPr>
          <a:lstStyle/>
          <a:p>
            <a:r>
              <a:rPr lang="en-US" sz="2800" b="1" dirty="0" smtClean="0"/>
              <a:t>Steps:</a:t>
            </a:r>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 y="1"/>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a:bodyPr>
          <a:lstStyle/>
          <a:p>
            <a:pPr algn="ctr"/>
            <a:r>
              <a:rPr lang="en-US" sz="2800" b="1" dirty="0" smtClean="0">
                <a:latin typeface="Times New Roman" pitchFamily="18" charset="0"/>
                <a:cs typeface="Times New Roman" pitchFamily="18" charset="0"/>
              </a:rPr>
              <a:t>What Are Ergonomic Improvements?</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152400" y="685800"/>
            <a:ext cx="8839200" cy="5715000"/>
          </a:xfrm>
        </p:spPr>
        <p:txBody>
          <a:bodyPr/>
          <a:lstStyle/>
          <a:p>
            <a:pPr>
              <a:buNone/>
            </a:pPr>
            <a:endParaRPr lang="en-US" b="1" dirty="0" smtClean="0"/>
          </a:p>
          <a:p>
            <a:pPr>
              <a:buNone/>
            </a:pPr>
            <a:r>
              <a:rPr lang="en-US" b="1" dirty="0" smtClean="0"/>
              <a:t>Definition:</a:t>
            </a:r>
            <a:r>
              <a:rPr lang="en-US" dirty="0" smtClean="0"/>
              <a:t> Changes made to improve the “fit”</a:t>
            </a:r>
          </a:p>
          <a:p>
            <a:pPr>
              <a:buNone/>
            </a:pPr>
            <a:r>
              <a:rPr lang="en-US" dirty="0" smtClean="0"/>
              <a:t>    between a job and the capabilities of the employees performing it</a:t>
            </a:r>
          </a:p>
          <a:p>
            <a:endParaRPr lang="en-US" dirty="0" smtClean="0"/>
          </a:p>
          <a:p>
            <a:r>
              <a:rPr lang="en-US" dirty="0" smtClean="0"/>
              <a:t>Three strategies :</a:t>
            </a:r>
          </a:p>
          <a:p>
            <a:pPr>
              <a:buNone/>
            </a:pPr>
            <a:r>
              <a:rPr lang="en-US" dirty="0" smtClean="0"/>
              <a:t>    • Engineering improvements</a:t>
            </a:r>
          </a:p>
          <a:p>
            <a:pPr>
              <a:buNone/>
            </a:pPr>
            <a:r>
              <a:rPr lang="en-US" dirty="0" smtClean="0"/>
              <a:t>    • Administrative improvements</a:t>
            </a:r>
          </a:p>
          <a:p>
            <a:pPr>
              <a:buNone/>
            </a:pPr>
            <a:r>
              <a:rPr lang="en-US" dirty="0" smtClean="0"/>
              <a:t>    • Safety gear or personal protective equipment(PPE)</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a:bodyPr>
          <a:lstStyle/>
          <a:p>
            <a:pPr algn="ctr"/>
            <a:r>
              <a:rPr lang="en-US" sz="2800" b="1" dirty="0" smtClean="0">
                <a:latin typeface="Times New Roman" pitchFamily="18" charset="0"/>
                <a:cs typeface="Times New Roman" pitchFamily="18" charset="0"/>
              </a:rPr>
              <a:t>Engineering Improvements</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685800"/>
            <a:ext cx="8686800" cy="5638800"/>
          </a:xfrm>
        </p:spPr>
        <p:txBody>
          <a:bodyPr>
            <a:normAutofit/>
          </a:bodyPr>
          <a:lstStyle/>
          <a:p>
            <a:r>
              <a:rPr lang="en-US" dirty="0" smtClean="0"/>
              <a:t>Engineering improvements include rearranging</a:t>
            </a:r>
          </a:p>
          <a:p>
            <a:pPr>
              <a:buNone/>
            </a:pPr>
            <a:r>
              <a:rPr lang="en-US" dirty="0" smtClean="0"/>
              <a:t>    modifying, redesigning, or replacing:</a:t>
            </a:r>
          </a:p>
          <a:p>
            <a:pPr>
              <a:buNone/>
            </a:pPr>
            <a:r>
              <a:rPr lang="en-US" dirty="0" smtClean="0"/>
              <a:t>    • Workstations, </a:t>
            </a:r>
          </a:p>
          <a:p>
            <a:pPr>
              <a:buNone/>
            </a:pPr>
            <a:r>
              <a:rPr lang="en-US" dirty="0" smtClean="0"/>
              <a:t>    • Equipment,</a:t>
            </a:r>
          </a:p>
          <a:p>
            <a:pPr>
              <a:buNone/>
            </a:pPr>
            <a:r>
              <a:rPr lang="en-US" dirty="0" smtClean="0"/>
              <a:t>    • Tools,    </a:t>
            </a:r>
          </a:p>
          <a:p>
            <a:pPr>
              <a:buNone/>
            </a:pPr>
            <a:r>
              <a:rPr lang="en-US" dirty="0" smtClean="0"/>
              <a:t>    • </a:t>
            </a:r>
            <a:r>
              <a:rPr lang="en-US" dirty="0" smtClean="0"/>
              <a:t>Packaging</a:t>
            </a:r>
          </a:p>
          <a:p>
            <a:r>
              <a:rPr lang="en-US" dirty="0" smtClean="0"/>
              <a:t>Reduce or eliminate existing hazards</a:t>
            </a:r>
          </a:p>
          <a:p>
            <a:r>
              <a:rPr lang="en-US" dirty="0" smtClean="0"/>
              <a:t>Most </a:t>
            </a:r>
            <a:r>
              <a:rPr lang="en-US" dirty="0" smtClean="0"/>
              <a:t>effective strategy</a:t>
            </a:r>
          </a:p>
          <a:p>
            <a:r>
              <a:rPr lang="en-US" dirty="0" smtClean="0"/>
              <a:t>Best time is when new facilities, processes, or work procedures are being planned</a:t>
            </a:r>
            <a:endParaRPr lang="en-US" dirty="0"/>
          </a:p>
        </p:txBody>
      </p:sp>
      <p:pic>
        <p:nvPicPr>
          <p:cNvPr id="4" name="Picture 6" descr="adj_ht_shoulders.jpg                                           000AB297Area51                         BAFA50E6:"/>
          <p:cNvPicPr>
            <a:picLocks noChangeAspect="1" noChangeArrowheads="1"/>
          </p:cNvPicPr>
          <p:nvPr/>
        </p:nvPicPr>
        <p:blipFill>
          <a:blip r:embed="rId2"/>
          <a:srcRect b="1149"/>
          <a:stretch>
            <a:fillRect/>
          </a:stretch>
        </p:blipFill>
        <p:spPr bwMode="auto">
          <a:xfrm>
            <a:off x="7391400" y="0"/>
            <a:ext cx="1752600" cy="1676400"/>
          </a:xfrm>
          <a:prstGeom prst="rect">
            <a:avLst/>
          </a:prstGeom>
          <a:noFill/>
          <a:ln w="9525">
            <a:solidFill>
              <a:srgbClr val="556443"/>
            </a:solid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normAutofit/>
          </a:bodyPr>
          <a:lstStyle/>
          <a:p>
            <a:pPr algn="ctr"/>
            <a:r>
              <a:rPr lang="en-US" sz="2800" b="1" dirty="0" smtClean="0">
                <a:latin typeface="Times New Roman" pitchFamily="18" charset="0"/>
                <a:cs typeface="Times New Roman" pitchFamily="18" charset="0"/>
              </a:rPr>
              <a:t>Administrative Improvements</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152400" y="762000"/>
            <a:ext cx="8839200" cy="5867400"/>
          </a:xfrm>
        </p:spPr>
        <p:txBody>
          <a:bodyPr>
            <a:normAutofit/>
          </a:bodyPr>
          <a:lstStyle/>
          <a:p>
            <a:endParaRPr lang="en-US" dirty="0" smtClean="0"/>
          </a:p>
          <a:p>
            <a:r>
              <a:rPr lang="en-US" dirty="0" smtClean="0"/>
              <a:t>Reduce exposure to the hazard by controlling behaviors through design of safety rules and safe work practices and procedures</a:t>
            </a:r>
          </a:p>
          <a:p>
            <a:endParaRPr lang="en-US" dirty="0" smtClean="0"/>
          </a:p>
          <a:p>
            <a:r>
              <a:rPr lang="en-US" dirty="0" smtClean="0"/>
              <a:t>Include changing work practices or the way work is organized</a:t>
            </a:r>
          </a:p>
          <a:p>
            <a:endParaRPr lang="en-US" dirty="0" smtClean="0"/>
          </a:p>
          <a:p>
            <a:r>
              <a:rPr lang="en-US" dirty="0" smtClean="0"/>
              <a:t>Require continual management and employee compliance to ensure that the new practices and policies are effective</a:t>
            </a:r>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305800" cy="1143000"/>
          </a:xfrm>
        </p:spPr>
        <p:txBody>
          <a:bodyPr>
            <a:normAutofit/>
          </a:bodyPr>
          <a:lstStyle/>
          <a:p>
            <a:pPr algn="ctr"/>
            <a:r>
              <a:rPr lang="en-US" sz="3200" b="1" dirty="0" smtClean="0"/>
              <a:t>Administrative Improvement Options</a:t>
            </a:r>
            <a:br>
              <a:rPr lang="en-US" sz="3200" b="1" dirty="0" smtClean="0"/>
            </a:br>
            <a:endParaRPr lang="en-US" sz="3200" dirty="0"/>
          </a:p>
        </p:txBody>
      </p:sp>
      <p:sp>
        <p:nvSpPr>
          <p:cNvPr id="3" name="Rectangle 2"/>
          <p:cNvSpPr/>
          <p:nvPr/>
        </p:nvSpPr>
        <p:spPr>
          <a:xfrm>
            <a:off x="304800" y="838200"/>
            <a:ext cx="8382000" cy="5632311"/>
          </a:xfrm>
          <a:prstGeom prst="rect">
            <a:avLst/>
          </a:prstGeom>
        </p:spPr>
        <p:txBody>
          <a:bodyPr wrap="square">
            <a:spAutoFit/>
          </a:bodyPr>
          <a:lstStyle/>
          <a:p>
            <a:r>
              <a:rPr lang="en-US" sz="2400" dirty="0" smtClean="0">
                <a:latin typeface="Times New Roman" pitchFamily="18" charset="0"/>
                <a:cs typeface="Times New Roman" pitchFamily="18" charset="0"/>
              </a:rPr>
              <a:t>   1. Providing variety in jobs</a:t>
            </a:r>
          </a:p>
          <a:p>
            <a:endParaRPr lang="en-US" sz="2400" dirty="0" smtClean="0">
              <a:latin typeface="Times New Roman" pitchFamily="18" charset="0"/>
              <a:cs typeface="Times New Roman" pitchFamily="18" charset="0"/>
            </a:endParaRPr>
          </a:p>
          <a:p>
            <a:pPr>
              <a:buClrTx/>
              <a:buNone/>
            </a:pPr>
            <a:r>
              <a:rPr lang="en-US" sz="2400" dirty="0" smtClean="0">
                <a:latin typeface="Times New Roman" pitchFamily="18" charset="0"/>
                <a:cs typeface="Times New Roman" pitchFamily="18" charset="0"/>
              </a:rPr>
              <a:t>    2. Adjusting work schedules and work pace</a:t>
            </a:r>
          </a:p>
          <a:p>
            <a:pPr>
              <a:buClrTx/>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3. Providing recovery time (i.e., muscle relaxation time)</a:t>
            </a: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4. </a:t>
            </a:r>
            <a:r>
              <a:rPr lang="en-US" sz="2400" dirty="0" smtClean="0">
                <a:latin typeface="Times New Roman" pitchFamily="18" charset="0"/>
                <a:cs typeface="Times New Roman" pitchFamily="18" charset="0"/>
              </a:rPr>
              <a:t>Ensuring regular housekeeping and maintenance of work  </a:t>
            </a:r>
          </a:p>
          <a:p>
            <a:pPr>
              <a:buNone/>
            </a:pPr>
            <a:r>
              <a:rPr lang="en-US" sz="2400" dirty="0" smtClean="0">
                <a:latin typeface="Times New Roman" pitchFamily="18" charset="0"/>
                <a:cs typeface="Times New Roman" pitchFamily="18" charset="0"/>
              </a:rPr>
              <a:t>       spaces, tools, and equipment</a:t>
            </a: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5. </a:t>
            </a:r>
            <a:r>
              <a:rPr lang="en-US" sz="2400" dirty="0" smtClean="0">
                <a:latin typeface="Times New Roman" pitchFamily="18" charset="0"/>
                <a:cs typeface="Times New Roman" pitchFamily="18" charset="0"/>
              </a:rPr>
              <a:t>Increase workforce &amp; Reduce workload </a:t>
            </a:r>
          </a:p>
          <a:p>
            <a:pPr>
              <a:buNone/>
            </a:pPr>
            <a:endParaRPr lang="en-US" sz="2400" dirty="0" smtClean="0">
              <a:latin typeface="Times New Roman" pitchFamily="18" charset="0"/>
              <a:cs typeface="Times New Roman" pitchFamily="18" charset="0"/>
            </a:endParaRPr>
          </a:p>
          <a:p>
            <a:pPr>
              <a:buClrTx/>
              <a:buNone/>
            </a:pP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6. </a:t>
            </a:r>
            <a:r>
              <a:rPr lang="en-US" sz="2400" dirty="0" smtClean="0">
                <a:latin typeface="Times New Roman" pitchFamily="18" charset="0"/>
                <a:cs typeface="Times New Roman" pitchFamily="18" charset="0"/>
              </a:rPr>
              <a:t>Training in recognition of risk </a:t>
            </a:r>
            <a:r>
              <a:rPr lang="en-US" sz="2400" dirty="0" smtClean="0">
                <a:latin typeface="Times New Roman" pitchFamily="18" charset="0"/>
                <a:cs typeface="Times New Roman" pitchFamily="18" charset="0"/>
              </a:rPr>
              <a:t>factors</a:t>
            </a:r>
          </a:p>
          <a:p>
            <a:pPr>
              <a:buClrTx/>
              <a:buNone/>
            </a:pPr>
            <a:endParaRPr lang="en-US" sz="2400" dirty="0" smtClean="0">
              <a:latin typeface="Times New Roman" pitchFamily="18" charset="0"/>
              <a:cs typeface="Times New Roman" pitchFamily="18" charset="0"/>
            </a:endParaRPr>
          </a:p>
          <a:p>
            <a:pPr>
              <a:buClrTx/>
              <a:buNone/>
            </a:pPr>
            <a:endParaRPr lang="en-US" sz="2400" dirty="0" smtClean="0">
              <a:latin typeface="Times New Roman" pitchFamily="18" charset="0"/>
              <a:cs typeface="Times New Roman" pitchFamily="18" charset="0"/>
            </a:endParaRPr>
          </a:p>
          <a:p>
            <a:pPr>
              <a:buClrTx/>
              <a:buNone/>
            </a:pPr>
            <a:endParaRPr lang="en-US" sz="2400" dirty="0" smtClean="0">
              <a:latin typeface="Times New Roman" pitchFamily="18" charset="0"/>
              <a:cs typeface="Times New Roman" pitchFamily="18" charset="0"/>
            </a:endParaRPr>
          </a:p>
        </p:txBody>
      </p:sp>
      <p:pic>
        <p:nvPicPr>
          <p:cNvPr id="4" name="Picture 10" descr="(-)box_lift_05.jpeg                                            000AB297Area51                         BAFA50E6:"/>
          <p:cNvPicPr>
            <a:picLocks noChangeAspect="1" noChangeArrowheads="1"/>
          </p:cNvPicPr>
          <p:nvPr/>
        </p:nvPicPr>
        <p:blipFill>
          <a:blip r:embed="rId2"/>
          <a:srcRect l="1270" t="9816" r="55614" b="41953"/>
          <a:stretch>
            <a:fillRect/>
          </a:stretch>
        </p:blipFill>
        <p:spPr bwMode="auto">
          <a:xfrm>
            <a:off x="6781800" y="4876800"/>
            <a:ext cx="2362200" cy="1981200"/>
          </a:xfrm>
          <a:prstGeom prst="rect">
            <a:avLst/>
          </a:prstGeom>
          <a:noFill/>
          <a:ln w="9525">
            <a:solidFill>
              <a:srgbClr val="556443"/>
            </a:solid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29600" cy="792162"/>
          </a:xfrm>
        </p:spPr>
        <p:txBody>
          <a:bodyPr>
            <a:noAutofit/>
          </a:bodyPr>
          <a:lstStyle/>
          <a:p>
            <a:pPr algn="ctr"/>
            <a:r>
              <a:rPr lang="en-US" sz="3200" b="1" dirty="0" smtClean="0">
                <a:latin typeface="Times New Roman" pitchFamily="18" charset="0"/>
                <a:cs typeface="Times New Roman" pitchFamily="18" charset="0"/>
              </a:rPr>
              <a:t>Safety Gear or</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Personal protective equipment </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838200"/>
            <a:ext cx="8763000" cy="5867400"/>
          </a:xfrm>
        </p:spPr>
        <p:txBody>
          <a:bodyPr>
            <a:normAutofit/>
          </a:bodyPr>
          <a:lstStyle/>
          <a:p>
            <a:endParaRPr lang="en-US" dirty="0" smtClean="0"/>
          </a:p>
          <a:p>
            <a:r>
              <a:rPr lang="en-US" dirty="0" smtClean="0"/>
              <a:t>Provides a barrier between the worker and the hazard source</a:t>
            </a:r>
          </a:p>
          <a:p>
            <a:endParaRPr lang="en-US" dirty="0" smtClean="0"/>
          </a:p>
          <a:p>
            <a:r>
              <a:rPr lang="en-US" dirty="0" smtClean="0"/>
              <a:t>Reduces the duration, frequency, or intensity of exposure</a:t>
            </a:r>
          </a:p>
          <a:p>
            <a:endParaRPr lang="en-US" dirty="0" smtClean="0"/>
          </a:p>
          <a:p>
            <a:r>
              <a:rPr lang="en-US" dirty="0" smtClean="0"/>
              <a:t>Includes  gloves, knee and elbow pads, respirators, ear plugs, safety goggles, </a:t>
            </a:r>
            <a:r>
              <a:rPr lang="en-US" dirty="0" smtClean="0"/>
              <a:t>, </a:t>
            </a:r>
            <a:r>
              <a:rPr lang="en-US" dirty="0" smtClean="0"/>
              <a:t>aprons, safety shoes, </a:t>
            </a:r>
            <a:r>
              <a:rPr lang="en-US" dirty="0" smtClean="0"/>
              <a:t>and </a:t>
            </a:r>
            <a:r>
              <a:rPr lang="en-US" dirty="0" smtClean="0"/>
              <a:t>hats</a:t>
            </a:r>
          </a:p>
          <a:p>
            <a:endParaRPr lang="en-US" dirty="0" smtClean="0"/>
          </a:p>
          <a:p>
            <a:endParaRPr lang="en-US" dirty="0"/>
          </a:p>
        </p:txBody>
      </p:sp>
      <p:pic>
        <p:nvPicPr>
          <p:cNvPr id="4" name="Picture 3" descr="earplug.jpeg                                                   000AB297Area51                         BAFA50E6:"/>
          <p:cNvPicPr>
            <a:picLocks noChangeAspect="1" noChangeArrowheads="1"/>
          </p:cNvPicPr>
          <p:nvPr/>
        </p:nvPicPr>
        <p:blipFill>
          <a:blip r:embed="rId2"/>
          <a:srcRect l="1270" r="11560" b="404"/>
          <a:stretch>
            <a:fillRect/>
          </a:stretch>
        </p:blipFill>
        <p:spPr bwMode="auto">
          <a:xfrm>
            <a:off x="6553200" y="4419600"/>
            <a:ext cx="2514600" cy="2436813"/>
          </a:xfrm>
          <a:prstGeom prst="rect">
            <a:avLst/>
          </a:prstGeom>
          <a:noFill/>
          <a:ln w="9525">
            <a:solidFill>
              <a:srgbClr val="556443"/>
            </a:solid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563562"/>
          </a:xfrm>
        </p:spPr>
        <p:txBody>
          <a:bodyPr>
            <a:normAutofit/>
          </a:bodyPr>
          <a:lstStyle/>
          <a:p>
            <a:pPr algn="ctr"/>
            <a:r>
              <a:rPr lang="en-US" sz="3200" b="1" dirty="0" smtClean="0">
                <a:latin typeface="Times New Roman" pitchFamily="18" charset="0"/>
                <a:cs typeface="Times New Roman" pitchFamily="18" charset="0"/>
              </a:rPr>
              <a:t>Introduction</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76200" y="1036637"/>
            <a:ext cx="8915400" cy="5440363"/>
          </a:xfrm>
        </p:spPr>
        <p:txBody>
          <a:bodyPr>
            <a:normAutofit/>
          </a:bodyPr>
          <a:lstStyle/>
          <a:p>
            <a:r>
              <a:rPr lang="en-US" dirty="0" smtClean="0"/>
              <a:t>Poor job design and workplace design is one of various occupational hazards</a:t>
            </a:r>
          </a:p>
          <a:p>
            <a:endParaRPr lang="en-US" dirty="0" smtClean="0"/>
          </a:p>
          <a:p>
            <a:r>
              <a:rPr lang="en-US" dirty="0" smtClean="0"/>
              <a:t>Large and increasing numbers of workers affected by poor work design </a:t>
            </a:r>
          </a:p>
          <a:p>
            <a:endParaRPr lang="en-US" dirty="0" smtClean="0"/>
          </a:p>
          <a:p>
            <a:r>
              <a:rPr lang="en-US" dirty="0" smtClean="0"/>
              <a:t>Increasing prevalence of health problems related to a lack of ergonomics at work</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Ergonomics is an integral part of any advanced occupational health services</a:t>
            </a:r>
          </a:p>
          <a:p>
            <a:endParaRPr lang="en-US" dirty="0" smtClean="0"/>
          </a:p>
          <a:p>
            <a:endParaRPr lang="en-US" dirty="0" smtClean="0"/>
          </a:p>
          <a:p>
            <a:endParaRPr lang="en-US" dirty="0" smtClean="0"/>
          </a:p>
          <a:p>
            <a:endParaRPr lang="en-US" dirty="0" smtClean="0"/>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609600"/>
          </a:xfrm>
        </p:spPr>
        <p:txBody>
          <a:bodyPr>
            <a:normAutofit/>
          </a:bodyPr>
          <a:lstStyle/>
          <a:p>
            <a:pPr algn="ctr"/>
            <a:r>
              <a:rPr lang="en-US" sz="3200" b="1" dirty="0" smtClean="0">
                <a:latin typeface="Times New Roman" pitchFamily="18" charset="0"/>
                <a:cs typeface="Times New Roman" pitchFamily="18" charset="0"/>
              </a:rPr>
              <a:t>Examples of ergonomic improvements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762000"/>
            <a:ext cx="8458200" cy="6096000"/>
          </a:xfrm>
        </p:spPr>
        <p:txBody>
          <a:bodyPr>
            <a:noAutofit/>
          </a:bodyPr>
          <a:lstStyle/>
          <a:p>
            <a:endParaRPr lang="en-US" sz="1800" b="1" i="1" dirty="0" smtClean="0"/>
          </a:p>
          <a:p>
            <a:pPr>
              <a:buNone/>
            </a:pPr>
            <a:endParaRPr lang="en-US" sz="1900" dirty="0"/>
          </a:p>
        </p:txBody>
      </p:sp>
      <p:pic>
        <p:nvPicPr>
          <p:cNvPr id="1026" name="Picture 2"/>
          <p:cNvPicPr>
            <a:picLocks noChangeAspect="1" noChangeArrowheads="1"/>
          </p:cNvPicPr>
          <p:nvPr/>
        </p:nvPicPr>
        <p:blipFill>
          <a:blip r:embed="rId2"/>
          <a:srcRect/>
          <a:stretch>
            <a:fillRect/>
          </a:stretch>
        </p:blipFill>
        <p:spPr bwMode="auto">
          <a:xfrm>
            <a:off x="304800" y="1143001"/>
            <a:ext cx="8534400" cy="57150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a:stretch>
            <a:fillRect/>
          </a:stretch>
        </p:blipFill>
        <p:spPr bwMode="auto">
          <a:xfrm>
            <a:off x="381000" y="1219200"/>
            <a:ext cx="2590800" cy="17526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a:srcRect/>
          <a:stretch>
            <a:fillRect/>
          </a:stretch>
        </p:blipFill>
        <p:spPr bwMode="auto">
          <a:xfrm>
            <a:off x="3276600" y="1143000"/>
            <a:ext cx="2666999" cy="1828800"/>
          </a:xfrm>
          <a:prstGeom prst="rect">
            <a:avLst/>
          </a:prstGeom>
          <a:noFill/>
          <a:ln w="9525">
            <a:noFill/>
            <a:miter lim="800000"/>
            <a:headEnd/>
            <a:tailEnd/>
          </a:ln>
          <a:effectLst/>
        </p:spPr>
      </p:pic>
      <p:pic>
        <p:nvPicPr>
          <p:cNvPr id="1030" name="Picture 6"/>
          <p:cNvPicPr>
            <a:picLocks noChangeAspect="1" noChangeArrowheads="1"/>
          </p:cNvPicPr>
          <p:nvPr/>
        </p:nvPicPr>
        <p:blipFill>
          <a:blip r:embed="rId5"/>
          <a:srcRect/>
          <a:stretch>
            <a:fillRect/>
          </a:stretch>
        </p:blipFill>
        <p:spPr bwMode="auto">
          <a:xfrm>
            <a:off x="6172200" y="1219200"/>
            <a:ext cx="2590800" cy="1752600"/>
          </a:xfrm>
          <a:prstGeom prst="rect">
            <a:avLst/>
          </a:prstGeom>
          <a:noFill/>
          <a:ln w="9525">
            <a:noFill/>
            <a:miter lim="800000"/>
            <a:headEnd/>
            <a:tailEnd/>
          </a:ln>
          <a:effectLst/>
        </p:spPr>
      </p:pic>
      <p:pic>
        <p:nvPicPr>
          <p:cNvPr id="1031" name="Picture 7"/>
          <p:cNvPicPr>
            <a:picLocks noChangeAspect="1" noChangeArrowheads="1"/>
          </p:cNvPicPr>
          <p:nvPr/>
        </p:nvPicPr>
        <p:blipFill>
          <a:blip r:embed="rId6"/>
          <a:srcRect/>
          <a:stretch>
            <a:fillRect/>
          </a:stretch>
        </p:blipFill>
        <p:spPr bwMode="auto">
          <a:xfrm>
            <a:off x="381000" y="3200400"/>
            <a:ext cx="2590800" cy="1676400"/>
          </a:xfrm>
          <a:prstGeom prst="rect">
            <a:avLst/>
          </a:prstGeom>
          <a:noFill/>
          <a:ln w="9525">
            <a:noFill/>
            <a:miter lim="800000"/>
            <a:headEnd/>
            <a:tailEnd/>
          </a:ln>
          <a:effectLst/>
        </p:spPr>
      </p:pic>
      <p:pic>
        <p:nvPicPr>
          <p:cNvPr id="1032" name="Picture 8"/>
          <p:cNvPicPr>
            <a:picLocks noChangeAspect="1" noChangeArrowheads="1"/>
          </p:cNvPicPr>
          <p:nvPr/>
        </p:nvPicPr>
        <p:blipFill>
          <a:blip r:embed="rId7"/>
          <a:srcRect/>
          <a:stretch>
            <a:fillRect/>
          </a:stretch>
        </p:blipFill>
        <p:spPr bwMode="auto">
          <a:xfrm>
            <a:off x="3276600" y="3124200"/>
            <a:ext cx="2590799" cy="1752600"/>
          </a:xfrm>
          <a:prstGeom prst="rect">
            <a:avLst/>
          </a:prstGeom>
          <a:noFill/>
          <a:ln w="9525">
            <a:noFill/>
            <a:miter lim="800000"/>
            <a:headEnd/>
            <a:tailEnd/>
          </a:ln>
          <a:effectLst/>
        </p:spPr>
      </p:pic>
      <p:pic>
        <p:nvPicPr>
          <p:cNvPr id="1033" name="Picture 9"/>
          <p:cNvPicPr>
            <a:picLocks noChangeAspect="1" noChangeArrowheads="1"/>
          </p:cNvPicPr>
          <p:nvPr/>
        </p:nvPicPr>
        <p:blipFill>
          <a:blip r:embed="rId8"/>
          <a:srcRect/>
          <a:stretch>
            <a:fillRect/>
          </a:stretch>
        </p:blipFill>
        <p:spPr bwMode="auto">
          <a:xfrm>
            <a:off x="6248400" y="3124200"/>
            <a:ext cx="2514600" cy="1752600"/>
          </a:xfrm>
          <a:prstGeom prst="rect">
            <a:avLst/>
          </a:prstGeom>
          <a:noFill/>
          <a:ln w="9525">
            <a:noFill/>
            <a:miter lim="800000"/>
            <a:headEnd/>
            <a:tailEnd/>
          </a:ln>
          <a:effectLst/>
        </p:spPr>
      </p:pic>
      <p:pic>
        <p:nvPicPr>
          <p:cNvPr id="1034" name="Picture 10"/>
          <p:cNvPicPr>
            <a:picLocks noChangeAspect="1" noChangeArrowheads="1"/>
          </p:cNvPicPr>
          <p:nvPr/>
        </p:nvPicPr>
        <p:blipFill>
          <a:blip r:embed="rId9"/>
          <a:srcRect/>
          <a:stretch>
            <a:fillRect/>
          </a:stretch>
        </p:blipFill>
        <p:spPr bwMode="auto">
          <a:xfrm>
            <a:off x="304800" y="5029200"/>
            <a:ext cx="2667000" cy="1828799"/>
          </a:xfrm>
          <a:prstGeom prst="rect">
            <a:avLst/>
          </a:prstGeom>
          <a:noFill/>
          <a:ln w="9525">
            <a:noFill/>
            <a:miter lim="800000"/>
            <a:headEnd/>
            <a:tailEnd/>
          </a:ln>
          <a:effectLst/>
        </p:spPr>
      </p:pic>
      <p:sp>
        <p:nvSpPr>
          <p:cNvPr id="12" name="TextBox 11"/>
          <p:cNvSpPr txBox="1"/>
          <p:nvPr/>
        </p:nvSpPr>
        <p:spPr>
          <a:xfrm>
            <a:off x="3276600" y="5029200"/>
            <a:ext cx="2590800" cy="1754326"/>
          </a:xfrm>
          <a:prstGeom prst="rect">
            <a:avLst/>
          </a:prstGeom>
          <a:solidFill>
            <a:srgbClr val="FAFCB2"/>
          </a:solidFill>
        </p:spPr>
        <p:txBody>
          <a:bodyPr wrap="square" rtlCol="0">
            <a:spAutoFit/>
          </a:bodyPr>
          <a:lstStyle/>
          <a:p>
            <a:pPr marL="342900" indent="-342900">
              <a:buAutoNum type="arabicPeriod"/>
            </a:pPr>
            <a:r>
              <a:rPr lang="en-US" b="1" dirty="0" smtClean="0">
                <a:latin typeface="Times New Roman" pitchFamily="18" charset="0"/>
                <a:cs typeface="Times New Roman" pitchFamily="18" charset="0"/>
              </a:rPr>
              <a:t>Use food quality tools</a:t>
            </a:r>
          </a:p>
          <a:p>
            <a:r>
              <a:rPr lang="en-US" b="1" dirty="0" smtClean="0">
                <a:latin typeface="Times New Roman" pitchFamily="18" charset="0"/>
                <a:cs typeface="Times New Roman" pitchFamily="18" charset="0"/>
              </a:rPr>
              <a:t>2. Wear </a:t>
            </a:r>
            <a:r>
              <a:rPr lang="en-US" b="1" dirty="0" err="1" smtClean="0">
                <a:latin typeface="Times New Roman" pitchFamily="18" charset="0"/>
                <a:cs typeface="Times New Roman" pitchFamily="18" charset="0"/>
              </a:rPr>
              <a:t>antivibration</a:t>
            </a:r>
            <a:r>
              <a:rPr lang="en-US" b="1" dirty="0" smtClean="0">
                <a:latin typeface="Times New Roman" pitchFamily="18" charset="0"/>
                <a:cs typeface="Times New Roman" pitchFamily="18" charset="0"/>
              </a:rPr>
              <a:t>   </a:t>
            </a:r>
          </a:p>
          <a:p>
            <a:r>
              <a:rPr lang="en-US" b="1" dirty="0" smtClean="0">
                <a:latin typeface="Times New Roman" pitchFamily="18" charset="0"/>
                <a:cs typeface="Times New Roman" pitchFamily="18" charset="0"/>
              </a:rPr>
              <a:t>    gloves</a:t>
            </a:r>
          </a:p>
          <a:p>
            <a:r>
              <a:rPr lang="en-US" b="1" dirty="0" smtClean="0">
                <a:latin typeface="Times New Roman" pitchFamily="18" charset="0"/>
                <a:cs typeface="Times New Roman" pitchFamily="18" charset="0"/>
              </a:rPr>
              <a:t>3. Lubricate tool </a:t>
            </a:r>
          </a:p>
          <a:p>
            <a:r>
              <a:rPr lang="en-US" b="1" dirty="0" smtClean="0">
                <a:latin typeface="Times New Roman" pitchFamily="18" charset="0"/>
                <a:cs typeface="Times New Roman" pitchFamily="18" charset="0"/>
              </a:rPr>
              <a:t>   regularly</a:t>
            </a:r>
            <a:endParaRPr lang="en-US" b="1" dirty="0">
              <a:latin typeface="Times New Roman" pitchFamily="18" charset="0"/>
              <a:cs typeface="Times New Roman" pitchFamily="18" charset="0"/>
            </a:endParaRPr>
          </a:p>
        </p:txBody>
      </p:sp>
      <p:sp>
        <p:nvSpPr>
          <p:cNvPr id="13" name="TextBox 12"/>
          <p:cNvSpPr txBox="1"/>
          <p:nvPr/>
        </p:nvSpPr>
        <p:spPr>
          <a:xfrm>
            <a:off x="6172200" y="5029200"/>
            <a:ext cx="2590800" cy="1754326"/>
          </a:xfrm>
          <a:prstGeom prst="rect">
            <a:avLst/>
          </a:prstGeom>
          <a:solidFill>
            <a:srgbClr val="FAFCB2"/>
          </a:solidFill>
        </p:spPr>
        <p:txBody>
          <a:bodyPr wrap="square" rtlCol="0">
            <a:spAutoFit/>
          </a:bodyPr>
          <a:lstStyle/>
          <a:p>
            <a:pPr marL="342900" indent="-342900">
              <a:buAutoNum type="arabicPeriod"/>
            </a:pPr>
            <a:r>
              <a:rPr lang="en-US" b="1" dirty="0" smtClean="0">
                <a:latin typeface="Times New Roman" pitchFamily="18" charset="0"/>
                <a:cs typeface="Times New Roman" pitchFamily="18" charset="0"/>
              </a:rPr>
              <a:t>Put </a:t>
            </a:r>
            <a:r>
              <a:rPr lang="en-US" b="1" dirty="0" smtClean="0">
                <a:latin typeface="Times New Roman" pitchFamily="18" charset="0"/>
                <a:cs typeface="Times New Roman" pitchFamily="18" charset="0"/>
              </a:rPr>
              <a:t>shock absorber in </a:t>
            </a:r>
            <a:r>
              <a:rPr lang="en-US" b="1" dirty="0" err="1" smtClean="0">
                <a:latin typeface="Times New Roman" pitchFamily="18" charset="0"/>
                <a:cs typeface="Times New Roman" pitchFamily="18" charset="0"/>
              </a:rPr>
              <a:t>vechile</a:t>
            </a:r>
            <a:endParaRPr lang="en-US" b="1" dirty="0" smtClean="0">
              <a:latin typeface="Times New Roman" pitchFamily="18" charset="0"/>
              <a:cs typeface="Times New Roman" pitchFamily="18" charset="0"/>
            </a:endParaRPr>
          </a:p>
          <a:p>
            <a:pPr marL="342900" indent="-342900">
              <a:buAutoNum type="arabicPeriod"/>
            </a:pPr>
            <a:r>
              <a:rPr lang="en-US" b="1" dirty="0" smtClean="0">
                <a:latin typeface="Times New Roman" pitchFamily="18" charset="0"/>
                <a:cs typeface="Times New Roman" pitchFamily="18" charset="0"/>
              </a:rPr>
              <a:t>Use well designed seat in </a:t>
            </a:r>
            <a:r>
              <a:rPr lang="en-US" b="1" dirty="0" err="1" smtClean="0">
                <a:latin typeface="Times New Roman" pitchFamily="18" charset="0"/>
                <a:cs typeface="Times New Roman" pitchFamily="18" charset="0"/>
              </a:rPr>
              <a:t>vechile</a:t>
            </a:r>
            <a:r>
              <a:rPr lang="en-US" b="1" dirty="0" smtClean="0">
                <a:latin typeface="Times New Roman" pitchFamily="18" charset="0"/>
                <a:cs typeface="Times New Roman" pitchFamily="18" charset="0"/>
              </a:rPr>
              <a:t> </a:t>
            </a:r>
            <a:endParaRPr lang="en-US" b="1" dirty="0" smtClean="0">
              <a:latin typeface="Times New Roman" pitchFamily="18" charset="0"/>
              <a:cs typeface="Times New Roman" pitchFamily="18" charset="0"/>
            </a:endParaRPr>
          </a:p>
          <a:p>
            <a:pPr marL="342900" indent="-342900">
              <a:buAutoNum type="arabicPeriod"/>
            </a:pPr>
            <a:endParaRPr lang="en-US" b="1" dirty="0" smtClean="0">
              <a:latin typeface="Times New Roman" pitchFamily="18" charset="0"/>
              <a:cs typeface="Times New Roman" pitchFamily="18" charset="0"/>
            </a:endParaRPr>
          </a:p>
          <a:p>
            <a:pPr marL="342900" indent="-342900">
              <a:buAutoNum type="arabicPeriod"/>
            </a:pP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blinds(horizontal)">
                                      <p:cBhvr>
                                        <p:cTn id="7" dur="500"/>
                                        <p:tgtEl>
                                          <p:spTgt spid="102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29"/>
                                        </p:tgtEl>
                                        <p:attrNameLst>
                                          <p:attrName>style.visibility</p:attrName>
                                        </p:attrNameLst>
                                      </p:cBhvr>
                                      <p:to>
                                        <p:strVal val="visible"/>
                                      </p:to>
                                    </p:set>
                                    <p:animEffect transition="in" filter="blinds(horizontal)">
                                      <p:cBhvr>
                                        <p:cTn id="12" dur="500"/>
                                        <p:tgtEl>
                                          <p:spTgt spid="102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30"/>
                                        </p:tgtEl>
                                        <p:attrNameLst>
                                          <p:attrName>style.visibility</p:attrName>
                                        </p:attrNameLst>
                                      </p:cBhvr>
                                      <p:to>
                                        <p:strVal val="visible"/>
                                      </p:to>
                                    </p:set>
                                    <p:animEffect transition="in" filter="blinds(horizontal)">
                                      <p:cBhvr>
                                        <p:cTn id="17" dur="500"/>
                                        <p:tgtEl>
                                          <p:spTgt spid="103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31"/>
                                        </p:tgtEl>
                                        <p:attrNameLst>
                                          <p:attrName>style.visibility</p:attrName>
                                        </p:attrNameLst>
                                      </p:cBhvr>
                                      <p:to>
                                        <p:strVal val="visible"/>
                                      </p:to>
                                    </p:set>
                                    <p:animEffect transition="in" filter="blinds(horizontal)">
                                      <p:cBhvr>
                                        <p:cTn id="22" dur="500"/>
                                        <p:tgtEl>
                                          <p:spTgt spid="103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32"/>
                                        </p:tgtEl>
                                        <p:attrNameLst>
                                          <p:attrName>style.visibility</p:attrName>
                                        </p:attrNameLst>
                                      </p:cBhvr>
                                      <p:to>
                                        <p:strVal val="visible"/>
                                      </p:to>
                                    </p:set>
                                    <p:animEffect transition="in" filter="blinds(horizontal)">
                                      <p:cBhvr>
                                        <p:cTn id="27" dur="500"/>
                                        <p:tgtEl>
                                          <p:spTgt spid="103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033"/>
                                        </p:tgtEl>
                                        <p:attrNameLst>
                                          <p:attrName>style.visibility</p:attrName>
                                        </p:attrNameLst>
                                      </p:cBhvr>
                                      <p:to>
                                        <p:strVal val="visible"/>
                                      </p:to>
                                    </p:set>
                                    <p:animEffect transition="in" filter="blinds(horizontal)">
                                      <p:cBhvr>
                                        <p:cTn id="32" dur="500"/>
                                        <p:tgtEl>
                                          <p:spTgt spid="1033"/>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034"/>
                                        </p:tgtEl>
                                        <p:attrNameLst>
                                          <p:attrName>style.visibility</p:attrName>
                                        </p:attrNameLst>
                                      </p:cBhvr>
                                      <p:to>
                                        <p:strVal val="visible"/>
                                      </p:to>
                                    </p:set>
                                    <p:animEffect transition="in" filter="blinds(horizontal)">
                                      <p:cBhvr>
                                        <p:cTn id="37" dur="500"/>
                                        <p:tgtEl>
                                          <p:spTgt spid="1034"/>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linds(horizontal)">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blinds(horizontal)">
                                      <p:cBhvr>
                                        <p:cTn id="4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DSC01973"/>
          <p:cNvPicPr>
            <a:picLocks noChangeAspect="1" noChangeArrowheads="1"/>
          </p:cNvPicPr>
          <p:nvPr/>
        </p:nvPicPr>
        <p:blipFill>
          <a:blip r:embed="rId2"/>
          <a:srcRect/>
          <a:stretch>
            <a:fillRect/>
          </a:stretch>
        </p:blipFill>
        <p:spPr bwMode="auto">
          <a:xfrm>
            <a:off x="2438400" y="1524000"/>
            <a:ext cx="4419600" cy="3581400"/>
          </a:xfrm>
          <a:prstGeom prst="rect">
            <a:avLst/>
          </a:prstGeom>
          <a:noFill/>
          <a:ln w="9525">
            <a:noFill/>
            <a:miter lim="800000"/>
            <a:headEnd/>
            <a:tailEnd/>
          </a:ln>
        </p:spPr>
      </p:pic>
      <p:sp>
        <p:nvSpPr>
          <p:cNvPr id="7" name="Rectangular Callout 6"/>
          <p:cNvSpPr/>
          <p:nvPr/>
        </p:nvSpPr>
        <p:spPr>
          <a:xfrm>
            <a:off x="3429000" y="152400"/>
            <a:ext cx="2286000" cy="838200"/>
          </a:xfrm>
          <a:prstGeom prst="wedgeRectCallout">
            <a:avLst>
              <a:gd name="adj1" fmla="val 4631"/>
              <a:gd name="adj2" fmla="val 262672"/>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Awkward </a:t>
            </a:r>
            <a:r>
              <a:rPr lang="en-US" dirty="0" smtClean="0">
                <a:solidFill>
                  <a:schemeClr val="tx1"/>
                </a:solidFill>
              </a:rPr>
              <a:t>forward bending</a:t>
            </a:r>
            <a:endParaRPr lang="en-US" dirty="0" smtClean="0">
              <a:solidFill>
                <a:schemeClr val="tx1"/>
              </a:solidFill>
            </a:endParaRPr>
          </a:p>
        </p:txBody>
      </p:sp>
      <p:sp>
        <p:nvSpPr>
          <p:cNvPr id="16" name="Rectangular Callout 15"/>
          <p:cNvSpPr/>
          <p:nvPr/>
        </p:nvSpPr>
        <p:spPr>
          <a:xfrm>
            <a:off x="5486400" y="5407152"/>
            <a:ext cx="1371600" cy="612648"/>
          </a:xfrm>
          <a:prstGeom prst="wedgeRectCallout">
            <a:avLst>
              <a:gd name="adj1" fmla="val -108101"/>
              <a:gd name="adj2" fmla="val -317520"/>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Intensive hand use</a:t>
            </a:r>
            <a:endParaRPr lang="en-US" dirty="0">
              <a:solidFill>
                <a:schemeClr val="tx1"/>
              </a:solidFill>
            </a:endParaRPr>
          </a:p>
        </p:txBody>
      </p:sp>
      <p:sp>
        <p:nvSpPr>
          <p:cNvPr id="17" name="Rectangular Callout 16"/>
          <p:cNvSpPr/>
          <p:nvPr/>
        </p:nvSpPr>
        <p:spPr>
          <a:xfrm>
            <a:off x="7162800" y="3657600"/>
            <a:ext cx="1600200" cy="688848"/>
          </a:xfrm>
          <a:prstGeom prst="wedgeRectCallout">
            <a:avLst>
              <a:gd name="adj1" fmla="val -127550"/>
              <a:gd name="adj2" fmla="val -84773"/>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Job dissatisfaction</a:t>
            </a:r>
            <a:endParaRPr lang="en-US" dirty="0">
              <a:solidFill>
                <a:schemeClr val="tx1"/>
              </a:solidFill>
            </a:endParaRPr>
          </a:p>
        </p:txBody>
      </p:sp>
      <p:sp>
        <p:nvSpPr>
          <p:cNvPr id="18" name="Rectangular Callout 17"/>
          <p:cNvSpPr/>
          <p:nvPr/>
        </p:nvSpPr>
        <p:spPr>
          <a:xfrm>
            <a:off x="2971800" y="5257800"/>
            <a:ext cx="1371600" cy="612648"/>
          </a:xfrm>
          <a:prstGeom prst="wedgeRectCallout">
            <a:avLst>
              <a:gd name="adj1" fmla="val 52233"/>
              <a:gd name="adj2" fmla="val -304289"/>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Repetitive movements</a:t>
            </a:r>
            <a:endParaRPr lang="en-US" dirty="0">
              <a:solidFill>
                <a:schemeClr val="tx1"/>
              </a:solidFill>
            </a:endParaRPr>
          </a:p>
        </p:txBody>
      </p:sp>
      <p:sp>
        <p:nvSpPr>
          <p:cNvPr id="22" name="Rectangular Callout 21"/>
          <p:cNvSpPr/>
          <p:nvPr/>
        </p:nvSpPr>
        <p:spPr>
          <a:xfrm>
            <a:off x="381000" y="3578352"/>
            <a:ext cx="1295400" cy="612648"/>
          </a:xfrm>
          <a:prstGeom prst="wedgeRectCallout">
            <a:avLst>
              <a:gd name="adj1" fmla="val 147423"/>
              <a:gd name="adj2" fmla="val 19330"/>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Forceful </a:t>
            </a:r>
            <a:r>
              <a:rPr lang="en-US" dirty="0" smtClean="0">
                <a:solidFill>
                  <a:schemeClr val="tx1"/>
                </a:solidFill>
              </a:rPr>
              <a:t>extension</a:t>
            </a:r>
            <a:endParaRPr lang="en-US" dirty="0">
              <a:solidFill>
                <a:schemeClr val="tx1"/>
              </a:solidFill>
            </a:endParaRPr>
          </a:p>
        </p:txBody>
      </p:sp>
      <p:sp>
        <p:nvSpPr>
          <p:cNvPr id="27" name="Rectangular Callout 26"/>
          <p:cNvSpPr/>
          <p:nvPr/>
        </p:nvSpPr>
        <p:spPr>
          <a:xfrm>
            <a:off x="457200" y="1447800"/>
            <a:ext cx="1600200" cy="688848"/>
          </a:xfrm>
          <a:prstGeom prst="wedgeRectCallout">
            <a:avLst>
              <a:gd name="adj1" fmla="val 122343"/>
              <a:gd name="adj2" fmla="val 198546"/>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Unsupported static posture</a:t>
            </a:r>
            <a:endParaRPr lang="en-US" dirty="0">
              <a:solidFill>
                <a:schemeClr val="tx1"/>
              </a:solidFill>
            </a:endParaRPr>
          </a:p>
        </p:txBody>
      </p:sp>
      <p:pic>
        <p:nvPicPr>
          <p:cNvPr id="10" name="Picture 3" descr="Picture 008"/>
          <p:cNvPicPr>
            <a:picLocks noChangeAspect="1" noChangeArrowheads="1"/>
          </p:cNvPicPr>
          <p:nvPr/>
        </p:nvPicPr>
        <p:blipFill>
          <a:blip r:embed="rId3"/>
          <a:srcRect/>
          <a:stretch>
            <a:fillRect/>
          </a:stretch>
        </p:blipFill>
        <p:spPr bwMode="auto">
          <a:xfrm>
            <a:off x="2336800" y="1371600"/>
            <a:ext cx="4597400" cy="3857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xit" presetSubtype="10" fill="hold" nodeType="withEffect">
                                  <p:stCondLst>
                                    <p:cond delay="0"/>
                                  </p:stCondLst>
                                  <p:childTnLst>
                                    <p:animEffect transition="out" filter="blinds(horizontal)">
                                      <p:cBhvr>
                                        <p:cTn id="9" dur="500"/>
                                        <p:tgtEl>
                                          <p:spTgt spid="9"/>
                                        </p:tgtEl>
                                      </p:cBhvr>
                                    </p:animEffect>
                                    <p:set>
                                      <p:cBhvr>
                                        <p:cTn id="10" dur="1" fill="hold">
                                          <p:stCondLst>
                                            <p:cond delay="499"/>
                                          </p:stCondLst>
                                        </p:cTn>
                                        <p:tgtEl>
                                          <p:spTgt spid="9"/>
                                        </p:tgtEl>
                                        <p:attrNameLst>
                                          <p:attrName>style.visibility</p:attrName>
                                        </p:attrNameLst>
                                      </p:cBhvr>
                                      <p:to>
                                        <p:strVal val="hidden"/>
                                      </p:to>
                                    </p:set>
                                  </p:childTnLst>
                                </p:cTn>
                              </p:par>
                              <p:par>
                                <p:cTn id="11" presetID="3" presetClass="exit" presetSubtype="10" fill="hold" grpId="0" nodeType="withEffect">
                                  <p:stCondLst>
                                    <p:cond delay="0"/>
                                  </p:stCondLst>
                                  <p:childTnLst>
                                    <p:animEffect transition="out" filter="blinds(horizontal)">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par>
                                <p:cTn id="14" presetID="3" presetClass="exit" presetSubtype="10" fill="hold" grpId="0" nodeType="withEffect">
                                  <p:stCondLst>
                                    <p:cond delay="0"/>
                                  </p:stCondLst>
                                  <p:childTnLst>
                                    <p:animEffect transition="out" filter="blinds(horizontal)">
                                      <p:cBhvr>
                                        <p:cTn id="15" dur="500"/>
                                        <p:tgtEl>
                                          <p:spTgt spid="27"/>
                                        </p:tgtEl>
                                      </p:cBhvr>
                                    </p:animEffect>
                                    <p:set>
                                      <p:cBhvr>
                                        <p:cTn id="16" dur="1" fill="hold">
                                          <p:stCondLst>
                                            <p:cond delay="499"/>
                                          </p:stCondLst>
                                        </p:cTn>
                                        <p:tgtEl>
                                          <p:spTgt spid="27"/>
                                        </p:tgtEl>
                                        <p:attrNameLst>
                                          <p:attrName>style.visibility</p:attrName>
                                        </p:attrNameLst>
                                      </p:cBhvr>
                                      <p:to>
                                        <p:strVal val="hidden"/>
                                      </p:to>
                                    </p:set>
                                  </p:childTnLst>
                                </p:cTn>
                              </p:par>
                              <p:par>
                                <p:cTn id="17" presetID="3" presetClass="exit" presetSubtype="10" fill="hold" grpId="0" nodeType="withEffect">
                                  <p:stCondLst>
                                    <p:cond delay="0"/>
                                  </p:stCondLst>
                                  <p:childTnLst>
                                    <p:animEffect transition="out" filter="blinds(horizontal)">
                                      <p:cBhvr>
                                        <p:cTn id="18" dur="500"/>
                                        <p:tgtEl>
                                          <p:spTgt spid="17"/>
                                        </p:tgtEl>
                                      </p:cBhvr>
                                    </p:animEffect>
                                    <p:set>
                                      <p:cBhvr>
                                        <p:cTn id="19" dur="1" fill="hold">
                                          <p:stCondLst>
                                            <p:cond delay="499"/>
                                          </p:stCondLst>
                                        </p:cTn>
                                        <p:tgtEl>
                                          <p:spTgt spid="17"/>
                                        </p:tgtEl>
                                        <p:attrNameLst>
                                          <p:attrName>style.visibility</p:attrName>
                                        </p:attrNameLst>
                                      </p:cBhvr>
                                      <p:to>
                                        <p:strVal val="hidden"/>
                                      </p:to>
                                    </p:set>
                                  </p:childTnLst>
                                </p:cTn>
                              </p:par>
                              <p:par>
                                <p:cTn id="20" presetID="3" presetClass="exit" presetSubtype="10" fill="hold" grpId="0" nodeType="withEffect">
                                  <p:stCondLst>
                                    <p:cond delay="0"/>
                                  </p:stCondLst>
                                  <p:childTnLst>
                                    <p:animEffect transition="out" filter="blinds(horizontal)">
                                      <p:cBhvr>
                                        <p:cTn id="21" dur="500"/>
                                        <p:tgtEl>
                                          <p:spTgt spid="18"/>
                                        </p:tgtEl>
                                      </p:cBhvr>
                                    </p:animEffect>
                                    <p:set>
                                      <p:cBhvr>
                                        <p:cTn id="22" dur="1" fill="hold">
                                          <p:stCondLst>
                                            <p:cond delay="499"/>
                                          </p:stCondLst>
                                        </p:cTn>
                                        <p:tgtEl>
                                          <p:spTgt spid="18"/>
                                        </p:tgtEl>
                                        <p:attrNameLst>
                                          <p:attrName>style.visibility</p:attrName>
                                        </p:attrNameLst>
                                      </p:cBhvr>
                                      <p:to>
                                        <p:strVal val="hidden"/>
                                      </p:to>
                                    </p:set>
                                  </p:childTnLst>
                                </p:cTn>
                              </p:par>
                              <p:par>
                                <p:cTn id="23" presetID="3" presetClass="exit" presetSubtype="10" fill="hold" grpId="0" nodeType="withEffect">
                                  <p:stCondLst>
                                    <p:cond delay="0"/>
                                  </p:stCondLst>
                                  <p:childTnLst>
                                    <p:animEffect transition="out" filter="blinds(horizontal)">
                                      <p:cBhvr>
                                        <p:cTn id="24" dur="500"/>
                                        <p:tgtEl>
                                          <p:spTgt spid="22"/>
                                        </p:tgtEl>
                                      </p:cBhvr>
                                    </p:animEffect>
                                    <p:set>
                                      <p:cBhvr>
                                        <p:cTn id="25" dur="1" fill="hold">
                                          <p:stCondLst>
                                            <p:cond delay="499"/>
                                          </p:stCondLst>
                                        </p:cTn>
                                        <p:tgtEl>
                                          <p:spTgt spid="22"/>
                                        </p:tgtEl>
                                        <p:attrNameLst>
                                          <p:attrName>style.visibility</p:attrName>
                                        </p:attrNameLst>
                                      </p:cBhvr>
                                      <p:to>
                                        <p:strVal val="hidden"/>
                                      </p:to>
                                    </p:set>
                                  </p:childTnLst>
                                </p:cTn>
                              </p:par>
                              <p:par>
                                <p:cTn id="26" presetID="3" presetClass="exit" presetSubtype="10" fill="hold" grpId="0" nodeType="withEffect">
                                  <p:stCondLst>
                                    <p:cond delay="0"/>
                                  </p:stCondLst>
                                  <p:childTnLst>
                                    <p:animEffect transition="out" filter="blinds(horizontal)">
                                      <p:cBhvr>
                                        <p:cTn id="27" dur="500"/>
                                        <p:tgtEl>
                                          <p:spTgt spid="16"/>
                                        </p:tgtEl>
                                      </p:cBhvr>
                                    </p:animEffect>
                                    <p:set>
                                      <p:cBhvr>
                                        <p:cTn id="28"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P spid="17" grpId="0" animBg="1"/>
      <p:bldP spid="18" grpId="0" animBg="1"/>
      <p:bldP spid="22" grpId="0" animBg="1"/>
      <p:bldP spid="2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229600" cy="1143000"/>
          </a:xfrm>
        </p:spPr>
        <p:txBody>
          <a:bodyPr/>
          <a:lstStyle/>
          <a:p>
            <a:r>
              <a:rPr lang="en-US" sz="2800" b="1" dirty="0" smtClean="0">
                <a:latin typeface="Times New Roman" pitchFamily="18" charset="0"/>
                <a:cs typeface="Times New Roman" pitchFamily="18" charset="0"/>
              </a:rPr>
              <a:t>References: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0" y="762000"/>
            <a:ext cx="8915400" cy="6096000"/>
          </a:xfrm>
        </p:spPr>
        <p:txBody>
          <a:bodyPr/>
          <a:lstStyle/>
          <a:p>
            <a:pPr>
              <a:buNone/>
            </a:pPr>
            <a:r>
              <a:rPr lang="en-US" dirty="0" smtClean="0">
                <a:latin typeface="Times New Roman" pitchFamily="18" charset="0"/>
                <a:cs typeface="Times New Roman" pitchFamily="18" charset="0"/>
              </a:rPr>
              <a:t>1. Your health and safety at work: A collection of modules. International </a:t>
            </a:r>
            <a:r>
              <a:rPr lang="en-US" dirty="0" smtClean="0">
                <a:latin typeface="Times New Roman" pitchFamily="18" charset="0"/>
                <a:cs typeface="Times New Roman" pitchFamily="18" charset="0"/>
              </a:rPr>
              <a:t>Labor Organization</a:t>
            </a:r>
            <a:r>
              <a:rPr lang="en-US" dirty="0" smtClean="0">
                <a:latin typeface="Times New Roman" pitchFamily="18" charset="0"/>
                <a:cs typeface="Times New Roman" pitchFamily="18" charset="0"/>
              </a:rPr>
              <a:t>.</a:t>
            </a:r>
          </a:p>
          <a:p>
            <a:pPr>
              <a:buNone/>
            </a:pPr>
            <a:r>
              <a:rPr lang="en-US" dirty="0" smtClean="0">
                <a:latin typeface="Times New Roman" pitchFamily="18" charset="0"/>
                <a:cs typeface="Times New Roman" pitchFamily="18" charset="0"/>
              </a:rPr>
              <a:t>2. Ergonomics – The study of work. OSHA:2000</a:t>
            </a:r>
          </a:p>
          <a:p>
            <a:pPr>
              <a:buNone/>
            </a:pPr>
            <a:r>
              <a:rPr lang="en-US" dirty="0" smtClean="0">
                <a:latin typeface="Times New Roman" pitchFamily="18" charset="0"/>
                <a:cs typeface="Times New Roman" pitchFamily="18" charset="0"/>
              </a:rPr>
              <a:t>3. Ergonomics guidelines for manual material handling. NIOSH publications; Colombia parkway:2007</a:t>
            </a:r>
          </a:p>
          <a:p>
            <a:pPr>
              <a:buNone/>
            </a:pPr>
            <a:r>
              <a:rPr lang="en-US" dirty="0" smtClean="0">
                <a:latin typeface="Times New Roman" pitchFamily="18" charset="0"/>
                <a:cs typeface="Times New Roman" pitchFamily="18" charset="0"/>
              </a:rPr>
              <a:t>4. Sutton SC. A guide to ergonomics.</a:t>
            </a:r>
          </a:p>
          <a:p>
            <a:pPr>
              <a:buNone/>
            </a:pPr>
            <a:r>
              <a:rPr lang="en-US" dirty="0" smtClean="0">
                <a:latin typeface="Times New Roman" pitchFamily="18" charset="0"/>
                <a:cs typeface="Times New Roman" pitchFamily="18" charset="0"/>
              </a:rPr>
              <a:t>5. Cohen A et al. Elements of ergonomics </a:t>
            </a:r>
            <a:r>
              <a:rPr lang="en-US" dirty="0" err="1" smtClean="0">
                <a:latin typeface="Times New Roman" pitchFamily="18" charset="0"/>
                <a:cs typeface="Times New Roman" pitchFamily="18" charset="0"/>
              </a:rPr>
              <a:t>programme</a:t>
            </a:r>
            <a:r>
              <a:rPr lang="en-US" dirty="0" smtClean="0">
                <a:latin typeface="Times New Roman" pitchFamily="18" charset="0"/>
                <a:cs typeface="Times New Roman" pitchFamily="18" charset="0"/>
              </a:rPr>
              <a:t>. NIOSH publications; Colombia parkway: 1997.</a:t>
            </a:r>
          </a:p>
          <a:p>
            <a:pPr>
              <a:buNone/>
            </a:pPr>
            <a:r>
              <a:rPr lang="en-US" dirty="0" smtClean="0">
                <a:latin typeface="Times New Roman" pitchFamily="18" charset="0"/>
                <a:cs typeface="Times New Roman" pitchFamily="18" charset="0"/>
              </a:rPr>
              <a:t>6</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Park K. Park’s Textbook of Preventive and social medicine. 18</a:t>
            </a:r>
            <a:r>
              <a:rPr lang="en-US" baseline="30000" dirty="0" smtClean="0">
                <a:latin typeface="Times New Roman" pitchFamily="18" charset="0"/>
                <a:cs typeface="Times New Roman" pitchFamily="18" charset="0"/>
              </a:rPr>
              <a:t>th</a:t>
            </a:r>
            <a:r>
              <a:rPr lang="en-US" dirty="0" smtClean="0">
                <a:latin typeface="Times New Roman" pitchFamily="18" charset="0"/>
                <a:cs typeface="Times New Roman" pitchFamily="18" charset="0"/>
              </a:rPr>
              <a:t> edition. </a:t>
            </a:r>
            <a:r>
              <a:rPr lang="en-US" dirty="0" err="1" smtClean="0">
                <a:latin typeface="Times New Roman" pitchFamily="18" charset="0"/>
                <a:cs typeface="Times New Roman" pitchFamily="18" charset="0"/>
              </a:rPr>
              <a:t>Bannout</a:t>
            </a:r>
            <a:r>
              <a:rPr lang="en-US" dirty="0" smtClean="0">
                <a:latin typeface="Times New Roman" pitchFamily="18" charset="0"/>
                <a:cs typeface="Times New Roman" pitchFamily="18" charset="0"/>
              </a:rPr>
              <a:t> publication; Jabalpur: 2006. p.658-9.</a:t>
            </a:r>
          </a:p>
          <a:p>
            <a:pPr>
              <a:buNone/>
            </a:pPr>
            <a:r>
              <a:rPr lang="en-US" dirty="0" smtClean="0">
                <a:latin typeface="Times New Roman" pitchFamily="18" charset="0"/>
                <a:cs typeface="Times New Roman" pitchFamily="18" charset="0"/>
              </a:rPr>
              <a:t>7. Internet:  http://www.ergoweb.com</a:t>
            </a: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43200" y="3200400"/>
            <a:ext cx="3402342" cy="738664"/>
          </a:xfrm>
          <a:prstGeom prst="rect">
            <a:avLst/>
          </a:prstGeom>
          <a:noFill/>
        </p:spPr>
        <p:txBody>
          <a:bodyPr wrap="none" rtlCol="0">
            <a:spAutoFit/>
          </a:bodyPr>
          <a:lstStyle/>
          <a:p>
            <a:r>
              <a:rPr lang="en-US" sz="4200" b="1" dirty="0" smtClean="0"/>
              <a:t>THANK YOU</a:t>
            </a:r>
            <a:endParaRPr lang="en-US" sz="42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lgn="ctr"/>
            <a:r>
              <a:rPr lang="en-US" sz="3200" b="1" dirty="0" smtClean="0">
                <a:latin typeface="Times New Roman" pitchFamily="18" charset="0"/>
                <a:cs typeface="Times New Roman" pitchFamily="18" charset="0"/>
              </a:rPr>
              <a:t>History</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152400" y="990600"/>
            <a:ext cx="8763000" cy="5791200"/>
          </a:xfrm>
        </p:spPr>
        <p:txBody>
          <a:bodyPr>
            <a:noAutofit/>
          </a:bodyPr>
          <a:lstStyle/>
          <a:p>
            <a:r>
              <a:rPr lang="en-US" sz="2000" b="1" dirty="0" smtClean="0">
                <a:latin typeface="Times New Roman" pitchFamily="18" charset="0"/>
                <a:cs typeface="Times New Roman" pitchFamily="18" charset="0"/>
              </a:rPr>
              <a:t>Ancient man </a:t>
            </a:r>
            <a:r>
              <a:rPr lang="en-US" sz="2000" dirty="0" smtClean="0">
                <a:latin typeface="Times New Roman" pitchFamily="18" charset="0"/>
                <a:cs typeface="Times New Roman" pitchFamily="18" charset="0"/>
              </a:rPr>
              <a:t>made pebble tools and scoop from antelope bones</a:t>
            </a:r>
          </a:p>
          <a:p>
            <a:r>
              <a:rPr lang="en-US" sz="2000" b="1" dirty="0" smtClean="0">
                <a:latin typeface="Times New Roman" pitchFamily="18" charset="0"/>
                <a:cs typeface="Times New Roman" pitchFamily="18" charset="0"/>
              </a:rPr>
              <a:t>17</a:t>
            </a:r>
            <a:r>
              <a:rPr lang="en-US" sz="2000" b="1" baseline="30000" dirty="0" smtClean="0">
                <a:latin typeface="Times New Roman" pitchFamily="18" charset="0"/>
                <a:cs typeface="Times New Roman" pitchFamily="18" charset="0"/>
              </a:rPr>
              <a:t>th</a:t>
            </a:r>
            <a:r>
              <a:rPr lang="en-US" sz="2000" b="1" dirty="0" smtClean="0">
                <a:latin typeface="Times New Roman" pitchFamily="18" charset="0"/>
                <a:cs typeface="Times New Roman" pitchFamily="18" charset="0"/>
              </a:rPr>
              <a:t>  century- </a:t>
            </a:r>
            <a:r>
              <a:rPr lang="en-US" sz="2000" dirty="0" smtClean="0">
                <a:latin typeface="Times New Roman" pitchFamily="18" charset="0"/>
                <a:cs typeface="Times New Roman" pitchFamily="18" charset="0"/>
              </a:rPr>
              <a:t>Bernardino </a:t>
            </a:r>
            <a:r>
              <a:rPr lang="en-US" sz="2000" dirty="0" err="1" smtClean="0">
                <a:latin typeface="Times New Roman" pitchFamily="18" charset="0"/>
                <a:cs typeface="Times New Roman" pitchFamily="18" charset="0"/>
              </a:rPr>
              <a:t>Ramazinni</a:t>
            </a:r>
            <a:r>
              <a:rPr lang="en-US" sz="2000" dirty="0" smtClean="0">
                <a:latin typeface="Times New Roman" pitchFamily="18" charset="0"/>
                <a:cs typeface="Times New Roman" pitchFamily="18" charset="0"/>
              </a:rPr>
              <a:t> wrote about work-related complaints in his book "De </a:t>
            </a:r>
            <a:r>
              <a:rPr lang="en-US" sz="2000" dirty="0" err="1" smtClean="0">
                <a:latin typeface="Times New Roman" pitchFamily="18" charset="0"/>
                <a:cs typeface="Times New Roman" pitchFamily="18" charset="0"/>
              </a:rPr>
              <a:t>Morbis</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Artificum</a:t>
            </a:r>
            <a:r>
              <a:rPr lang="en-US" sz="2000" dirty="0" smtClean="0">
                <a:latin typeface="Times New Roman" pitchFamily="18" charset="0"/>
                <a:cs typeface="Times New Roman" pitchFamily="18" charset="0"/>
              </a:rPr>
              <a:t> "  </a:t>
            </a:r>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1857- </a:t>
            </a:r>
            <a:r>
              <a:rPr lang="en-US" sz="2000" dirty="0" err="1" smtClean="0">
                <a:latin typeface="Times New Roman" pitchFamily="18" charset="0"/>
                <a:cs typeface="Times New Roman" pitchFamily="18" charset="0"/>
              </a:rPr>
              <a:t>Term‘Ergonomics</a:t>
            </a:r>
            <a:r>
              <a:rPr lang="en-US" sz="2000" dirty="0" smtClean="0">
                <a:latin typeface="Times New Roman" pitchFamily="18" charset="0"/>
                <a:cs typeface="Times New Roman" pitchFamily="18" charset="0"/>
              </a:rPr>
              <a:t>’ was first coined by </a:t>
            </a:r>
            <a:r>
              <a:rPr lang="en-US" sz="2000" dirty="0" err="1" smtClean="0">
                <a:latin typeface="Times New Roman" pitchFamily="18" charset="0"/>
                <a:cs typeface="Times New Roman" pitchFamily="18" charset="0"/>
              </a:rPr>
              <a:t>Wojciech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Jastrzebowski</a:t>
            </a:r>
            <a:r>
              <a:rPr lang="en-US" sz="2000" dirty="0" smtClean="0">
                <a:latin typeface="Times New Roman" pitchFamily="18" charset="0"/>
                <a:cs typeface="Times New Roman" pitchFamily="18" charset="0"/>
              </a:rPr>
              <a:t> </a:t>
            </a:r>
          </a:p>
          <a:p>
            <a:r>
              <a:rPr lang="en-US" sz="2000" b="1" dirty="0" smtClean="0">
                <a:latin typeface="Times New Roman" pitchFamily="18" charset="0"/>
                <a:cs typeface="Times New Roman" pitchFamily="18" charset="0"/>
              </a:rPr>
              <a:t>Early 19</a:t>
            </a:r>
            <a:r>
              <a:rPr lang="en-US" sz="2000" b="1" baseline="30000" dirty="0" smtClean="0">
                <a:latin typeface="Times New Roman" pitchFamily="18" charset="0"/>
                <a:cs typeface="Times New Roman" pitchFamily="18" charset="0"/>
              </a:rPr>
              <a:t>th</a:t>
            </a:r>
            <a:r>
              <a:rPr lang="en-US" sz="2000" b="1" dirty="0" smtClean="0">
                <a:latin typeface="Times New Roman" pitchFamily="18" charset="0"/>
                <a:cs typeface="Times New Roman" pitchFamily="18" charset="0"/>
              </a:rPr>
              <a:t> century-  </a:t>
            </a:r>
            <a:r>
              <a:rPr lang="en-US" sz="2000" dirty="0" smtClean="0">
                <a:latin typeface="Times New Roman" pitchFamily="18" charset="0"/>
                <a:cs typeface="Times New Roman" pitchFamily="18" charset="0"/>
              </a:rPr>
              <a:t>Frederick W. Taylor was a pioneer of ergonomic approach</a:t>
            </a:r>
          </a:p>
          <a:p>
            <a:r>
              <a:rPr lang="en-US" sz="2000" b="1" dirty="0" smtClean="0">
                <a:latin typeface="Times New Roman" pitchFamily="18" charset="0"/>
                <a:cs typeface="Times New Roman" pitchFamily="18" charset="0"/>
              </a:rPr>
              <a:t>World war II- </a:t>
            </a:r>
            <a:r>
              <a:rPr lang="en-US" sz="2000" dirty="0" smtClean="0">
                <a:latin typeface="Times New Roman" pitchFamily="18" charset="0"/>
                <a:cs typeface="Times New Roman" pitchFamily="18" charset="0"/>
              </a:rPr>
              <a:t>Prompted interest in human-machine interaction</a:t>
            </a:r>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1970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The Occupational Safety and Health Act of 1970 (U.S.)</a:t>
            </a:r>
          </a:p>
          <a:p>
            <a:pPr lvl="0">
              <a:buNone/>
            </a:pPr>
            <a:r>
              <a:rPr lang="en-US" sz="2000" dirty="0" smtClean="0">
                <a:latin typeface="Times New Roman" pitchFamily="18" charset="0"/>
                <a:cs typeface="Times New Roman" pitchFamily="18" charset="0"/>
              </a:rPr>
              <a:t>      Purpose to "assure so far as possible every working man and  </a:t>
            </a:r>
          </a:p>
          <a:p>
            <a:pPr lvl="0">
              <a:buNone/>
            </a:pPr>
            <a:r>
              <a:rPr lang="en-US" sz="2000" dirty="0" smtClean="0">
                <a:latin typeface="Times New Roman" pitchFamily="18" charset="0"/>
                <a:cs typeface="Times New Roman" pitchFamily="18" charset="0"/>
              </a:rPr>
              <a:t>      woman </a:t>
            </a:r>
            <a:r>
              <a:rPr lang="en-US" sz="2000" dirty="0" smtClean="0">
                <a:latin typeface="Times New Roman" pitchFamily="18" charset="0"/>
                <a:cs typeface="Times New Roman" pitchFamily="18" charset="0"/>
              </a:rPr>
              <a:t>a </a:t>
            </a:r>
            <a:r>
              <a:rPr lang="en-US" sz="2000" dirty="0" smtClean="0">
                <a:latin typeface="Times New Roman" pitchFamily="18" charset="0"/>
                <a:cs typeface="Times New Roman" pitchFamily="18" charset="0"/>
              </a:rPr>
              <a:t>safe and healthful working conditions </a:t>
            </a: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to preserve </a:t>
            </a: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human resources.“</a:t>
            </a:r>
          </a:p>
          <a:p>
            <a:r>
              <a:rPr lang="en-US" sz="2000" dirty="0" smtClean="0">
                <a:latin typeface="Times New Roman" pitchFamily="18" charset="0"/>
                <a:cs typeface="Times New Roman" pitchFamily="18" charset="0"/>
              </a:rPr>
              <a:t>Institutes  for occupational health and safety in India:</a:t>
            </a:r>
          </a:p>
          <a:p>
            <a:pPr lvl="0">
              <a:buNone/>
            </a:pPr>
            <a:r>
              <a:rPr lang="en-US" sz="2000" dirty="0" smtClean="0">
                <a:latin typeface="Times New Roman" pitchFamily="18" charset="0"/>
                <a:cs typeface="Times New Roman" pitchFamily="18" charset="0"/>
              </a:rPr>
              <a:t>    1. Central </a:t>
            </a:r>
            <a:r>
              <a:rPr lang="en-US" sz="2000" dirty="0" err="1" smtClean="0">
                <a:latin typeface="Times New Roman" pitchFamily="18" charset="0"/>
                <a:cs typeface="Times New Roman" pitchFamily="18" charset="0"/>
              </a:rPr>
              <a:t>Labour</a:t>
            </a:r>
            <a:r>
              <a:rPr lang="en-US" sz="2000" dirty="0" smtClean="0">
                <a:latin typeface="Times New Roman" pitchFamily="18" charset="0"/>
                <a:cs typeface="Times New Roman" pitchFamily="18" charset="0"/>
              </a:rPr>
              <a:t> Institute, Mumbai </a:t>
            </a:r>
            <a:r>
              <a:rPr lang="en-US" sz="2000" b="1" dirty="0" smtClean="0">
                <a:latin typeface="Times New Roman" pitchFamily="18" charset="0"/>
                <a:cs typeface="Times New Roman" pitchFamily="18" charset="0"/>
              </a:rPr>
              <a:t>(1960)</a:t>
            </a:r>
          </a:p>
          <a:p>
            <a:pPr>
              <a:buNone/>
            </a:pPr>
            <a:r>
              <a:rPr lang="en-US" sz="2000" dirty="0" smtClean="0">
                <a:latin typeface="Times New Roman" pitchFamily="18" charset="0"/>
                <a:cs typeface="Times New Roman" pitchFamily="18" charset="0"/>
              </a:rPr>
              <a:t>    2. National Institute of Occupational Health, </a:t>
            </a:r>
            <a:r>
              <a:rPr lang="en-US" sz="2000" dirty="0" err="1" smtClean="0">
                <a:latin typeface="Times New Roman" pitchFamily="18" charset="0"/>
                <a:cs typeface="Times New Roman" pitchFamily="18" charset="0"/>
              </a:rPr>
              <a:t>Ahmedabad</a:t>
            </a:r>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pPr>
              <a:buNone/>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868362"/>
          </a:xfrm>
        </p:spPr>
        <p:txBody>
          <a:bodyPr>
            <a:noAutofit/>
          </a:bodyPr>
          <a:lstStyle/>
          <a:p>
            <a:pPr algn="ct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What is Ergonomics </a:t>
            </a:r>
            <a:br>
              <a:rPr lang="en-US" sz="3200" b="1" dirty="0" smtClean="0">
                <a:latin typeface="Times New Roman" pitchFamily="18" charset="0"/>
                <a:cs typeface="Times New Roman" pitchFamily="18" charset="0"/>
              </a:rPr>
            </a:b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152400" y="1219200"/>
            <a:ext cx="8763000" cy="5638800"/>
          </a:xfrm>
        </p:spPr>
        <p:txBody>
          <a:bodyPr>
            <a:normAutofit fontScale="92500" lnSpcReduction="20000"/>
          </a:bodyPr>
          <a:lstStyle/>
          <a:p>
            <a:r>
              <a:rPr lang="en-US" b="1" dirty="0" smtClean="0">
                <a:latin typeface="Times New Roman" pitchFamily="18" charset="0"/>
                <a:cs typeface="Times New Roman" pitchFamily="18" charset="0"/>
              </a:rPr>
              <a:t>Ergo </a:t>
            </a:r>
            <a:r>
              <a:rPr lang="en-US" dirty="0" smtClean="0">
                <a:latin typeface="Times New Roman" pitchFamily="18" charset="0"/>
                <a:cs typeface="Times New Roman" pitchFamily="18" charset="0"/>
              </a:rPr>
              <a:t>– from the Greek word meaning work</a:t>
            </a:r>
          </a:p>
          <a:p>
            <a:pPr>
              <a:buNone/>
            </a:pP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Nomos</a:t>
            </a:r>
            <a:r>
              <a:rPr lang="en-US" dirty="0" smtClean="0">
                <a:latin typeface="Times New Roman" pitchFamily="18" charset="0"/>
                <a:cs typeface="Times New Roman" pitchFamily="18" charset="0"/>
              </a:rPr>
              <a:t> – from Greek word meaning natural laws</a:t>
            </a:r>
          </a:p>
          <a:p>
            <a:endParaRPr lang="en-US" b="1" dirty="0" smtClean="0">
              <a:latin typeface="Times New Roman" pitchFamily="18" charset="0"/>
              <a:cs typeface="Times New Roman" pitchFamily="18" charset="0"/>
            </a:endParaRPr>
          </a:p>
          <a:p>
            <a:r>
              <a:rPr lang="en-US" b="1" dirty="0" smtClean="0">
                <a:latin typeface="Times New Roman" pitchFamily="18" charset="0"/>
                <a:cs typeface="Times New Roman" pitchFamily="18" charset="0"/>
              </a:rPr>
              <a:t>Definition:</a:t>
            </a:r>
            <a:r>
              <a:rPr lang="en-US" dirty="0" smtClean="0">
                <a:latin typeface="Times New Roman" pitchFamily="18" charset="0"/>
                <a:cs typeface="Times New Roman" pitchFamily="18" charset="0"/>
              </a:rPr>
              <a:t> </a:t>
            </a:r>
          </a:p>
          <a:p>
            <a:pPr>
              <a:buNone/>
            </a:pPr>
            <a:r>
              <a:rPr lang="en-US" sz="2400" dirty="0" smtClean="0">
                <a:latin typeface="Times New Roman" pitchFamily="18" charset="0"/>
                <a:cs typeface="Times New Roman" pitchFamily="18" charset="0"/>
              </a:rPr>
              <a:t>    Science and practice of designing jobs and workplaces to match the   </a:t>
            </a:r>
          </a:p>
          <a:p>
            <a:pPr>
              <a:buNone/>
            </a:pPr>
            <a:r>
              <a:rPr lang="en-US" sz="2400" dirty="0" smtClean="0">
                <a:latin typeface="Times New Roman" pitchFamily="18" charset="0"/>
                <a:cs typeface="Times New Roman" pitchFamily="18" charset="0"/>
              </a:rPr>
              <a:t>    capabilities and limitations of the human body. </a:t>
            </a:r>
            <a:r>
              <a:rPr lang="en-US" sz="2400" i="1" dirty="0" smtClean="0">
                <a:latin typeface="Times New Roman" pitchFamily="18" charset="0"/>
                <a:cs typeface="Times New Roman" pitchFamily="18" charset="0"/>
              </a:rPr>
              <a:t>(OSHA, 2000)</a:t>
            </a:r>
          </a:p>
          <a:p>
            <a:pPr>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i.e</a:t>
            </a:r>
            <a:r>
              <a:rPr lang="en-US" dirty="0" smtClean="0">
                <a:latin typeface="Times New Roman" pitchFamily="18" charset="0"/>
                <a:cs typeface="Times New Roman" pitchFamily="18" charset="0"/>
              </a:rPr>
              <a:t>, Science of fitting the job to the person rather than making the person fit the job</a:t>
            </a:r>
          </a:p>
          <a:p>
            <a:endParaRPr lang="en-US" b="1" dirty="0" smtClean="0">
              <a:latin typeface="Times New Roman" pitchFamily="18" charset="0"/>
              <a:cs typeface="Times New Roman" pitchFamily="18" charset="0"/>
            </a:endParaRPr>
          </a:p>
          <a:p>
            <a:r>
              <a:rPr lang="en-US" b="1" dirty="0" smtClean="0">
                <a:latin typeface="Times New Roman" pitchFamily="18" charset="0"/>
                <a:cs typeface="Times New Roman" pitchFamily="18" charset="0"/>
              </a:rPr>
              <a:t>Objective:</a:t>
            </a:r>
          </a:p>
          <a:p>
            <a:pPr>
              <a:buNone/>
            </a:pP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To </a:t>
            </a:r>
            <a:r>
              <a:rPr lang="en-US" dirty="0" smtClean="0">
                <a:latin typeface="Times New Roman" pitchFamily="18" charset="0"/>
                <a:cs typeface="Times New Roman" pitchFamily="18" charset="0"/>
              </a:rPr>
              <a:t>improve the </a:t>
            </a:r>
            <a:r>
              <a:rPr lang="en-US" i="1" dirty="0" smtClean="0">
                <a:latin typeface="Times New Roman" pitchFamily="18" charset="0"/>
                <a:cs typeface="Times New Roman" pitchFamily="18" charset="0"/>
              </a:rPr>
              <a:t>fit between the physical demands of the </a:t>
            </a:r>
            <a:r>
              <a:rPr lang="en-US" i="1" dirty="0" smtClean="0">
                <a:latin typeface="Times New Roman" pitchFamily="18" charset="0"/>
                <a:cs typeface="Times New Roman" pitchFamily="18" charset="0"/>
              </a:rPr>
              <a:t>workplace  </a:t>
            </a:r>
          </a:p>
          <a:p>
            <a:pPr>
              <a:buNone/>
            </a:pPr>
            <a:r>
              <a:rPr lang="en-US" i="1"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and </a:t>
            </a:r>
            <a:r>
              <a:rPr lang="en-US" i="1" dirty="0" smtClean="0">
                <a:latin typeface="Times New Roman" pitchFamily="18" charset="0"/>
                <a:cs typeface="Times New Roman" pitchFamily="18" charset="0"/>
              </a:rPr>
              <a:t>the employees </a:t>
            </a:r>
            <a:r>
              <a:rPr lang="en-US" dirty="0" smtClean="0">
                <a:latin typeface="Times New Roman" pitchFamily="18" charset="0"/>
                <a:cs typeface="Times New Roman" pitchFamily="18" charset="0"/>
              </a:rPr>
              <a:t>who perform the work</a:t>
            </a:r>
          </a:p>
          <a:p>
            <a:pPr>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i.e</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To </a:t>
            </a:r>
            <a:r>
              <a:rPr lang="en-US" dirty="0" smtClean="0">
                <a:latin typeface="Times New Roman" pitchFamily="18" charset="0"/>
                <a:cs typeface="Times New Roman" pitchFamily="18" charset="0"/>
              </a:rPr>
              <a:t>achieve best mutual adjustment of man and his work for  </a:t>
            </a:r>
          </a:p>
          <a:p>
            <a:pPr>
              <a:buNone/>
            </a:pPr>
            <a:r>
              <a:rPr lang="en-US" dirty="0" smtClean="0">
                <a:latin typeface="Times New Roman" pitchFamily="18" charset="0"/>
                <a:cs typeface="Times New Roman" pitchFamily="18" charset="0"/>
              </a:rPr>
              <a:t>          improvement of human efficiency and well being </a:t>
            </a:r>
          </a:p>
          <a:p>
            <a:pPr>
              <a:buNone/>
            </a:pPr>
            <a:r>
              <a:rPr lang="en-US" dirty="0" smtClean="0">
                <a:latin typeface="Times New Roman" pitchFamily="18" charset="0"/>
                <a:cs typeface="Times New Roman" pitchFamily="18" charset="0"/>
              </a:rPr>
              <a:t>     </a:t>
            </a:r>
          </a:p>
        </p:txBody>
      </p:sp>
      <p:pic>
        <p:nvPicPr>
          <p:cNvPr id="1026" name="Picture 2"/>
          <p:cNvPicPr>
            <a:picLocks noChangeAspect="1" noChangeArrowheads="1"/>
          </p:cNvPicPr>
          <p:nvPr/>
        </p:nvPicPr>
        <p:blipFill>
          <a:blip r:embed="rId3"/>
          <a:srcRect/>
          <a:stretch>
            <a:fillRect/>
          </a:stretch>
        </p:blipFill>
        <p:spPr bwMode="auto">
          <a:xfrm>
            <a:off x="7248526" y="27833"/>
            <a:ext cx="1971674" cy="180096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normAutofit/>
          </a:bodyPr>
          <a:lstStyle/>
          <a:p>
            <a:pPr algn="ctr"/>
            <a:r>
              <a:rPr lang="en-US" sz="3200" b="1" dirty="0" smtClean="0">
                <a:latin typeface="Times New Roman" pitchFamily="18" charset="0"/>
                <a:cs typeface="Times New Roman" pitchFamily="18" charset="0"/>
              </a:rPr>
              <a:t>Ergonomics- a multidisciplinary Science</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1219200"/>
            <a:ext cx="8686800" cy="5638800"/>
          </a:xfrm>
        </p:spPr>
        <p:txBody>
          <a:bodyPr>
            <a:normAutofit/>
          </a:bodyPr>
          <a:lstStyle/>
          <a:p>
            <a:r>
              <a:rPr lang="en-US" b="1" dirty="0" smtClean="0">
                <a:latin typeface="Times New Roman" pitchFamily="18" charset="0"/>
                <a:cs typeface="Times New Roman" pitchFamily="18" charset="0"/>
              </a:rPr>
              <a:t>Human Engineering</a:t>
            </a:r>
            <a:r>
              <a:rPr lang="en-US" dirty="0" smtClean="0">
                <a:latin typeface="Times New Roman" pitchFamily="18" charset="0"/>
                <a:cs typeface="Times New Roman" pitchFamily="18" charset="0"/>
              </a:rPr>
              <a:t> - </a:t>
            </a:r>
            <a:r>
              <a:rPr lang="en-US" dirty="0" smtClean="0"/>
              <a:t>Study of the principles of mechanics and anatomy in relation to human movement</a:t>
            </a:r>
          </a:p>
          <a:p>
            <a:pPr lvl="0"/>
            <a:endParaRPr lang="en-US"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Work Physiology- </a:t>
            </a:r>
            <a:r>
              <a:rPr lang="en-US" dirty="0" smtClean="0">
                <a:latin typeface="Times New Roman" pitchFamily="18" charset="0"/>
                <a:cs typeface="Times New Roman" pitchFamily="18" charset="0"/>
              </a:rPr>
              <a:t>Static or Dynamic work</a:t>
            </a:r>
          </a:p>
          <a:p>
            <a:pPr lvl="0"/>
            <a:endParaRPr lang="en-US" dirty="0" smtClean="0">
              <a:latin typeface="Times New Roman" pitchFamily="18" charset="0"/>
              <a:cs typeface="Times New Roman" pitchFamily="18" charset="0"/>
            </a:endParaRPr>
          </a:p>
          <a:p>
            <a:r>
              <a:rPr lang="en-US" b="1" dirty="0" smtClean="0">
                <a:latin typeface="Times New Roman" pitchFamily="18" charset="0"/>
                <a:cs typeface="Times New Roman" pitchFamily="18" charset="0"/>
              </a:rPr>
              <a:t>Occupational Biomechanics</a:t>
            </a:r>
            <a:r>
              <a:rPr lang="en-US" dirty="0" smtClean="0">
                <a:latin typeface="Times New Roman" pitchFamily="18" charset="0"/>
                <a:cs typeface="Times New Roman" pitchFamily="18" charset="0"/>
              </a:rPr>
              <a:t> – a disciplinary science which </a:t>
            </a:r>
            <a:r>
              <a:rPr lang="en-US" dirty="0" smtClean="0"/>
              <a:t>explains the characteristics of biological system of the human body in mechanical terms.</a:t>
            </a:r>
          </a:p>
          <a:p>
            <a:pPr lvl="0"/>
            <a:endParaRPr lang="en-US" dirty="0" smtClean="0">
              <a:latin typeface="Times New Roman" pitchFamily="18" charset="0"/>
              <a:cs typeface="Times New Roman" pitchFamily="18" charset="0"/>
            </a:endParaRPr>
          </a:p>
          <a:p>
            <a:r>
              <a:rPr lang="en-US" b="1" dirty="0" smtClean="0">
                <a:latin typeface="Times New Roman" pitchFamily="18" charset="0"/>
                <a:cs typeface="Times New Roman" pitchFamily="18" charset="0"/>
              </a:rPr>
              <a:t>Anthropometry </a:t>
            </a:r>
            <a:r>
              <a:rPr lang="en-US" dirty="0" smtClean="0">
                <a:latin typeface="Times New Roman" pitchFamily="18" charset="0"/>
                <a:cs typeface="Times New Roman" pitchFamily="18" charset="0"/>
              </a:rPr>
              <a:t>- </a:t>
            </a:r>
            <a:r>
              <a:rPr lang="en-US" dirty="0" smtClean="0"/>
              <a:t>Study of human body measurements. </a:t>
            </a:r>
          </a:p>
          <a:p>
            <a:pPr>
              <a:buNone/>
            </a:pPr>
            <a:r>
              <a:rPr lang="en-US" dirty="0" smtClean="0">
                <a:latin typeface="Times New Roman" pitchFamily="18" charset="0"/>
                <a:cs typeface="Times New Roman" pitchFamily="18" charset="0"/>
              </a:rPr>
              <a:t> </a:t>
            </a:r>
          </a:p>
          <a:p>
            <a:pPr>
              <a:buNone/>
            </a:pP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609600"/>
          </a:xfrm>
        </p:spPr>
        <p:txBody>
          <a:bodyPr>
            <a:normAutofit/>
          </a:bodyPr>
          <a:lstStyle/>
          <a:p>
            <a:pPr algn="ctr"/>
            <a:r>
              <a:rPr lang="en-US" sz="3200" b="1" dirty="0" smtClean="0">
                <a:latin typeface="Times New Roman" pitchFamily="18" charset="0"/>
                <a:cs typeface="Times New Roman" pitchFamily="18" charset="0"/>
              </a:rPr>
              <a:t>Workplace Contributing Factors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76200"/>
            <a:ext cx="8458200" cy="6096000"/>
          </a:xfrm>
        </p:spPr>
        <p:txBody>
          <a:bodyPr>
            <a:noAutofit/>
          </a:bodyPr>
          <a:lstStyle/>
          <a:p>
            <a:endParaRPr lang="en-US" sz="2400" dirty="0" smtClean="0"/>
          </a:p>
          <a:p>
            <a:r>
              <a:rPr lang="en-US" sz="1800" dirty="0" smtClean="0"/>
              <a:t>Aspects of work tasks which can lead to fatigue, musculoskeletal disorder (MSD) symptoms and injuries, or other types of problems    </a:t>
            </a:r>
          </a:p>
          <a:p>
            <a:endParaRPr lang="en-US" sz="1800" b="1" i="1" dirty="0" smtClean="0"/>
          </a:p>
          <a:p>
            <a:pPr>
              <a:buNone/>
            </a:pPr>
            <a:endParaRPr lang="en-US" sz="1900" dirty="0"/>
          </a:p>
        </p:txBody>
      </p:sp>
      <p:pic>
        <p:nvPicPr>
          <p:cNvPr id="1026" name="Picture 2"/>
          <p:cNvPicPr>
            <a:picLocks noChangeAspect="1" noChangeArrowheads="1"/>
          </p:cNvPicPr>
          <p:nvPr/>
        </p:nvPicPr>
        <p:blipFill>
          <a:blip r:embed="rId2"/>
          <a:srcRect/>
          <a:stretch>
            <a:fillRect/>
          </a:stretch>
        </p:blipFill>
        <p:spPr bwMode="auto">
          <a:xfrm>
            <a:off x="304800" y="1143001"/>
            <a:ext cx="8534400" cy="5715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srcRect/>
          <a:stretch>
            <a:fillRect/>
          </a:stretch>
        </p:blipFill>
        <p:spPr bwMode="auto">
          <a:xfrm>
            <a:off x="2819400" y="1447800"/>
            <a:ext cx="3886200" cy="4619625"/>
          </a:xfrm>
          <a:prstGeom prst="rect">
            <a:avLst/>
          </a:prstGeom>
          <a:noFill/>
          <a:ln w="9525">
            <a:noFill/>
            <a:miter lim="800000"/>
            <a:headEnd/>
            <a:tailEnd/>
          </a:ln>
          <a:effectLst/>
        </p:spPr>
      </p:pic>
      <p:sp>
        <p:nvSpPr>
          <p:cNvPr id="5" name="Rounded Rectangular Callout 4"/>
          <p:cNvSpPr/>
          <p:nvPr/>
        </p:nvSpPr>
        <p:spPr>
          <a:xfrm>
            <a:off x="6477000" y="381000"/>
            <a:ext cx="2286000" cy="1679448"/>
          </a:xfrm>
          <a:prstGeom prst="wedgeRoundRectCallout">
            <a:avLst>
              <a:gd name="adj1" fmla="val -92348"/>
              <a:gd name="adj2" fmla="val 69013"/>
              <a:gd name="adj3" fmla="val 16667"/>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Physical/mental capability, preexisting conditions, etc</a:t>
            </a:r>
            <a:endParaRPr lang="en-US" b="1" dirty="0">
              <a:solidFill>
                <a:schemeClr val="tx1"/>
              </a:solidFill>
            </a:endParaRPr>
          </a:p>
        </p:txBody>
      </p:sp>
      <p:sp>
        <p:nvSpPr>
          <p:cNvPr id="6" name="Rounded Rectangular Callout 5"/>
          <p:cNvSpPr/>
          <p:nvPr/>
        </p:nvSpPr>
        <p:spPr>
          <a:xfrm>
            <a:off x="6705600" y="4568952"/>
            <a:ext cx="2286000" cy="1679448"/>
          </a:xfrm>
          <a:prstGeom prst="wedgeRoundRectCallout">
            <a:avLst>
              <a:gd name="adj1" fmla="val -80833"/>
              <a:gd name="adj2" fmla="val -59679"/>
              <a:gd name="adj3" fmla="val 16667"/>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Noise, temperature, </a:t>
            </a:r>
            <a:r>
              <a:rPr lang="en-US" b="1" dirty="0" smtClean="0">
                <a:solidFill>
                  <a:schemeClr val="tx1"/>
                </a:solidFill>
              </a:rPr>
              <a:t>humidity </a:t>
            </a:r>
            <a:r>
              <a:rPr lang="en-US" b="1" dirty="0" smtClean="0">
                <a:solidFill>
                  <a:schemeClr val="tx1"/>
                </a:solidFill>
              </a:rPr>
              <a:t>etc</a:t>
            </a:r>
            <a:endParaRPr lang="en-US" b="1" dirty="0">
              <a:solidFill>
                <a:schemeClr val="tx1"/>
              </a:solidFill>
            </a:endParaRPr>
          </a:p>
        </p:txBody>
      </p:sp>
      <p:sp>
        <p:nvSpPr>
          <p:cNvPr id="9" name="Rectangular Callout 8"/>
          <p:cNvSpPr/>
          <p:nvPr/>
        </p:nvSpPr>
        <p:spPr>
          <a:xfrm>
            <a:off x="76200" y="533400"/>
            <a:ext cx="3200400" cy="2895600"/>
          </a:xfrm>
          <a:prstGeom prst="wedgeRectCallout">
            <a:avLst>
              <a:gd name="adj1" fmla="val 63747"/>
              <a:gd name="adj2" fmla="val 69453"/>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buFont typeface="Arial" pitchFamily="34" charset="0"/>
              <a:buChar char="•"/>
            </a:pPr>
            <a:r>
              <a:rPr lang="en-US" sz="1900" b="1" dirty="0" smtClean="0">
                <a:solidFill>
                  <a:schemeClr val="tx1"/>
                </a:solidFill>
              </a:rPr>
              <a:t>Heavy, Frequent, or Awkward Lifting</a:t>
            </a:r>
          </a:p>
          <a:p>
            <a:pPr lvl="1">
              <a:buFont typeface="Arial" pitchFamily="34" charset="0"/>
              <a:buChar char="•"/>
            </a:pPr>
            <a:r>
              <a:rPr lang="en-US" sz="1900" b="1" dirty="0" smtClean="0">
                <a:solidFill>
                  <a:schemeClr val="tx1"/>
                </a:solidFill>
              </a:rPr>
              <a:t>Pushing, Pulling or Carrying Loads</a:t>
            </a:r>
          </a:p>
          <a:p>
            <a:pPr lvl="1">
              <a:buFont typeface="Arial" pitchFamily="34" charset="0"/>
              <a:buChar char="•"/>
            </a:pPr>
            <a:r>
              <a:rPr lang="en-US" sz="1900" b="1" dirty="0" smtClean="0">
                <a:solidFill>
                  <a:schemeClr val="tx1"/>
                </a:solidFill>
              </a:rPr>
              <a:t>Working in Awkward Postures</a:t>
            </a:r>
          </a:p>
          <a:p>
            <a:pPr lvl="1">
              <a:buFont typeface="Arial" pitchFamily="34" charset="0"/>
              <a:buChar char="•"/>
            </a:pPr>
            <a:r>
              <a:rPr lang="en-US" sz="1900" b="1" dirty="0" smtClean="0">
                <a:solidFill>
                  <a:schemeClr val="tx1"/>
                </a:solidFill>
              </a:rPr>
              <a:t>Hand Intensive Work</a:t>
            </a:r>
          </a:p>
          <a:p>
            <a:pPr lvl="1">
              <a:buFont typeface="Arial" pitchFamily="34" charset="0"/>
              <a:buChar char="•"/>
            </a:pPr>
            <a:r>
              <a:rPr lang="en-US" sz="1900" b="1" dirty="0" smtClean="0">
                <a:solidFill>
                  <a:schemeClr val="tx1"/>
                </a:solidFill>
              </a:rPr>
              <a:t>Repetitive motions</a:t>
            </a:r>
          </a:p>
          <a:p>
            <a:pPr lvl="1">
              <a:buFont typeface="Arial" pitchFamily="34" charset="0"/>
              <a:buChar char="•"/>
            </a:pPr>
            <a:r>
              <a:rPr lang="en-US" sz="1900" b="1" dirty="0" smtClean="0">
                <a:solidFill>
                  <a:schemeClr val="tx1"/>
                </a:solidFill>
              </a:rPr>
              <a:t>Forceful exertions</a:t>
            </a:r>
          </a:p>
          <a:p>
            <a:pPr lvl="1">
              <a:buFont typeface="Arial" pitchFamily="34" charset="0"/>
              <a:buChar char="•"/>
            </a:pPr>
            <a:r>
              <a:rPr lang="en-US" sz="1900" b="1" dirty="0" smtClean="0">
                <a:solidFill>
                  <a:schemeClr val="tx1"/>
                </a:solidFill>
              </a:rPr>
              <a:t>Vibration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8229600" cy="914400"/>
          </a:xfrm>
        </p:spPr>
        <p:txBody>
          <a:bodyPr>
            <a:normAutofit/>
          </a:bodyPr>
          <a:lstStyle/>
          <a:p>
            <a:pPr algn="ctr"/>
            <a:r>
              <a:rPr lang="en-US" sz="2800" b="1" dirty="0" smtClean="0">
                <a:solidFill>
                  <a:srgbClr val="006600"/>
                </a:solidFill>
                <a:latin typeface="Times New Roman" pitchFamily="18" charset="0"/>
                <a:cs typeface="Times New Roman" pitchFamily="18" charset="0"/>
              </a:rPr>
              <a:t>Work-related Injuries and Disorders</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152400" y="685800"/>
            <a:ext cx="8534400" cy="5943600"/>
          </a:xfrm>
        </p:spPr>
        <p:txBody>
          <a:bodyPr>
            <a:noAutofit/>
          </a:bodyPr>
          <a:lstStyle/>
          <a:p>
            <a:r>
              <a:rPr lang="en-US" sz="2000" spc="-150" dirty="0" smtClean="0">
                <a:latin typeface="Times New Roman" pitchFamily="18" charset="0"/>
                <a:cs typeface="Times New Roman" pitchFamily="18" charset="0"/>
              </a:rPr>
              <a:t>Work related </a:t>
            </a:r>
            <a:r>
              <a:rPr lang="en-US" sz="2000" spc="-150" dirty="0" err="1" smtClean="0">
                <a:latin typeface="Times New Roman" pitchFamily="18" charset="0"/>
                <a:cs typeface="Times New Roman" pitchFamily="18" charset="0"/>
              </a:rPr>
              <a:t>muskulo</a:t>
            </a:r>
            <a:r>
              <a:rPr lang="en-US" sz="2000" spc="-150" dirty="0" smtClean="0">
                <a:latin typeface="Times New Roman" pitchFamily="18" charset="0"/>
                <a:cs typeface="Times New Roman" pitchFamily="18" charset="0"/>
              </a:rPr>
              <a:t>-skeletal are most common</a:t>
            </a:r>
          </a:p>
          <a:p>
            <a:r>
              <a:rPr lang="en-US" sz="2000" spc="-150" dirty="0" smtClean="0">
                <a:latin typeface="Times New Roman" pitchFamily="18" charset="0"/>
                <a:cs typeface="Times New Roman" pitchFamily="18" charset="0"/>
              </a:rPr>
              <a:t> Also </a:t>
            </a:r>
            <a:r>
              <a:rPr lang="en-US" sz="2000" spc="-150" dirty="0" smtClean="0">
                <a:latin typeface="Times New Roman" pitchFamily="18" charset="0"/>
                <a:cs typeface="Times New Roman" pitchFamily="18" charset="0"/>
              </a:rPr>
              <a:t>known as:</a:t>
            </a:r>
          </a:p>
          <a:p>
            <a:pPr lvl="1">
              <a:lnSpc>
                <a:spcPct val="80000"/>
              </a:lnSpc>
            </a:pPr>
            <a:r>
              <a:rPr lang="en-US" sz="2000" spc="-150" dirty="0" smtClean="0">
                <a:latin typeface="Times New Roman" pitchFamily="18" charset="0"/>
                <a:cs typeface="Times New Roman" pitchFamily="18" charset="0"/>
              </a:rPr>
              <a:t>Repetitive Strain or Stress Injury (RSI)</a:t>
            </a:r>
          </a:p>
          <a:p>
            <a:pPr lvl="1"/>
            <a:r>
              <a:rPr lang="en-US" sz="2000" spc="-150" dirty="0" smtClean="0">
                <a:latin typeface="Times New Roman" pitchFamily="18" charset="0"/>
                <a:cs typeface="Times New Roman" pitchFamily="18" charset="0"/>
              </a:rPr>
              <a:t>Cumulative Trauma Disorder (CTD)</a:t>
            </a:r>
          </a:p>
          <a:p>
            <a:pPr lvl="1"/>
            <a:r>
              <a:rPr lang="en-US" sz="2000" spc="-150" dirty="0" smtClean="0">
                <a:latin typeface="Times New Roman" pitchFamily="18" charset="0"/>
                <a:cs typeface="Times New Roman" pitchFamily="18" charset="0"/>
              </a:rPr>
              <a:t>Overuse Syndrome</a:t>
            </a:r>
          </a:p>
          <a:p>
            <a:pPr eaLnBrk="0" hangingPunct="0">
              <a:spcBef>
                <a:spcPct val="50000"/>
              </a:spcBef>
            </a:pPr>
            <a:r>
              <a:rPr lang="en-US" sz="2000" spc="-150" dirty="0" smtClean="0">
                <a:latin typeface="Times New Roman" pitchFamily="18" charset="0"/>
                <a:cs typeface="Times New Roman" pitchFamily="18" charset="0"/>
              </a:rPr>
              <a:t>Occupational disorders of the soft issues like muscles , tendons, ligaments, </a:t>
            </a:r>
            <a:r>
              <a:rPr lang="en-US" sz="2000" spc="-150" dirty="0" smtClean="0">
                <a:latin typeface="Times New Roman" pitchFamily="18" charset="0"/>
                <a:cs typeface="Times New Roman" pitchFamily="18" charset="0"/>
              </a:rPr>
              <a:t>joints</a:t>
            </a:r>
            <a:r>
              <a:rPr lang="en-US" sz="2000" spc="-150" dirty="0" smtClean="0">
                <a:latin typeface="Times New Roman" pitchFamily="18" charset="0"/>
                <a:cs typeface="Times New Roman" pitchFamily="18" charset="0"/>
              </a:rPr>
              <a:t> </a:t>
            </a:r>
            <a:r>
              <a:rPr lang="en-US" sz="2000" spc="-150" dirty="0" smtClean="0">
                <a:latin typeface="Times New Roman" pitchFamily="18" charset="0"/>
                <a:cs typeface="Times New Roman" pitchFamily="18" charset="0"/>
              </a:rPr>
              <a:t> </a:t>
            </a:r>
            <a:r>
              <a:rPr lang="en-US" sz="2000" spc="-150" dirty="0" smtClean="0">
                <a:latin typeface="Times New Roman" pitchFamily="18" charset="0"/>
                <a:cs typeface="Times New Roman" pitchFamily="18" charset="0"/>
              </a:rPr>
              <a:t>&amp; nerves </a:t>
            </a:r>
          </a:p>
          <a:p>
            <a:endParaRPr lang="en-US" sz="2000" spc="-150" dirty="0" smtClean="0">
              <a:latin typeface="Times New Roman" pitchFamily="18" charset="0"/>
              <a:cs typeface="Times New Roman" pitchFamily="18" charset="0"/>
            </a:endParaRPr>
          </a:p>
          <a:p>
            <a:r>
              <a:rPr lang="en-US" sz="2000" spc="-150" dirty="0" smtClean="0">
                <a:latin typeface="Times New Roman" pitchFamily="18" charset="0"/>
                <a:cs typeface="Times New Roman" pitchFamily="18" charset="0"/>
              </a:rPr>
              <a:t>Usually occur slowly over time due  to repetitive injuries to the soft tissues and nervous system</a:t>
            </a:r>
          </a:p>
          <a:p>
            <a:pPr>
              <a:lnSpc>
                <a:spcPct val="90000"/>
              </a:lnSpc>
            </a:pPr>
            <a:endParaRPr lang="en-US" sz="2000" b="1" dirty="0" smtClean="0">
              <a:latin typeface="Times New Roman" pitchFamily="18" charset="0"/>
              <a:cs typeface="Times New Roman" pitchFamily="18" charset="0"/>
            </a:endParaRPr>
          </a:p>
          <a:p>
            <a:pPr>
              <a:lnSpc>
                <a:spcPct val="90000"/>
              </a:lnSpc>
            </a:pPr>
            <a:r>
              <a:rPr lang="en-US" sz="2000" b="1" dirty="0" smtClean="0">
                <a:latin typeface="Times New Roman" pitchFamily="18" charset="0"/>
                <a:cs typeface="Times New Roman" pitchFamily="18" charset="0"/>
              </a:rPr>
              <a:t>Symptoms of WMSD:</a:t>
            </a:r>
          </a:p>
          <a:p>
            <a:pPr>
              <a:buNone/>
            </a:pPr>
            <a:r>
              <a:rPr lang="en-US" sz="2000" dirty="0" smtClean="0">
                <a:latin typeface="Times New Roman" pitchFamily="18" charset="0"/>
                <a:cs typeface="Times New Roman" pitchFamily="18" charset="0"/>
              </a:rPr>
              <a:t>    Discomfort, Pain, Numbness, Tingling, Burning, Swelling, </a:t>
            </a:r>
            <a:r>
              <a:rPr lang="en-US" sz="2000" dirty="0" smtClean="0">
                <a:latin typeface="Times New Roman" pitchFamily="18" charset="0"/>
                <a:cs typeface="Times New Roman" pitchFamily="18" charset="0"/>
              </a:rPr>
              <a:t>Tightness</a:t>
            </a:r>
            <a:r>
              <a:rPr lang="en-US" sz="2000" dirty="0" smtClean="0">
                <a:latin typeface="Times New Roman" pitchFamily="18" charset="0"/>
                <a:cs typeface="Times New Roman" pitchFamily="18" charset="0"/>
              </a:rPr>
              <a:t>, loss of flexibility</a:t>
            </a:r>
          </a:p>
          <a:p>
            <a:pPr>
              <a:lnSpc>
                <a:spcPct val="90000"/>
              </a:lnSpc>
            </a:pPr>
            <a:endParaRPr lang="en-US" sz="2000" b="1" dirty="0" smtClean="0">
              <a:latin typeface="Times New Roman" pitchFamily="18" charset="0"/>
              <a:cs typeface="Times New Roman" pitchFamily="18" charset="0"/>
            </a:endParaRPr>
          </a:p>
          <a:p>
            <a:pPr>
              <a:lnSpc>
                <a:spcPct val="90000"/>
              </a:lnSpc>
            </a:pPr>
            <a:r>
              <a:rPr lang="en-US" sz="2000" b="1" dirty="0" smtClean="0">
                <a:latin typeface="Times New Roman" pitchFamily="18" charset="0"/>
                <a:cs typeface="Times New Roman" pitchFamily="18" charset="0"/>
              </a:rPr>
              <a:t>Risk of injury depends upon:</a:t>
            </a:r>
          </a:p>
          <a:p>
            <a:pPr marL="457200" indent="-457200">
              <a:lnSpc>
                <a:spcPct val="90000"/>
              </a:lnSpc>
              <a:buNone/>
            </a:pPr>
            <a:r>
              <a:rPr lang="en-US" sz="2000" dirty="0" smtClean="0">
                <a:latin typeface="Times New Roman" pitchFamily="18" charset="0"/>
                <a:cs typeface="Times New Roman" pitchFamily="18" charset="0"/>
              </a:rPr>
              <a:t>       Duration, Frequency &amp; Intensity of exposure or combinations of risk factors</a:t>
            </a:r>
          </a:p>
          <a:p>
            <a:pPr lvl="1" eaLnBrk="0" hangingPunct="0">
              <a:spcBef>
                <a:spcPct val="50000"/>
              </a:spcBef>
              <a:buFontTx/>
              <a:buChar char="•"/>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2576</TotalTime>
  <Words>1935</Words>
  <Application>Microsoft Office PowerPoint</Application>
  <PresentationFormat>On-screen Show (4:3)</PresentationFormat>
  <Paragraphs>323</Paragraphs>
  <Slides>33</Slides>
  <Notes>8</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Flow</vt:lpstr>
      <vt:lpstr>Ergonomics</vt:lpstr>
      <vt:lpstr>Framework</vt:lpstr>
      <vt:lpstr>Introduction</vt:lpstr>
      <vt:lpstr>History</vt:lpstr>
      <vt:lpstr> What is Ergonomics  </vt:lpstr>
      <vt:lpstr>Ergonomics- a multidisciplinary Science</vt:lpstr>
      <vt:lpstr>Workplace Contributing Factors</vt:lpstr>
      <vt:lpstr>Slide 8</vt:lpstr>
      <vt:lpstr>Work-related Injuries and Disorders</vt:lpstr>
      <vt:lpstr>Slide 10</vt:lpstr>
      <vt:lpstr>   Basic Ergonomic Principles</vt:lpstr>
      <vt:lpstr>Ergonomics principles at Workstation</vt:lpstr>
      <vt:lpstr>Ergonomics principles during sitting position</vt:lpstr>
      <vt:lpstr>Ergonomics principles at workstation</vt:lpstr>
      <vt:lpstr>Ergonomics principles during standing position</vt:lpstr>
      <vt:lpstr>Slide 16</vt:lpstr>
      <vt:lpstr>Ergonomics principles during using hand tools and controls</vt:lpstr>
      <vt:lpstr>Ergonomics principles during heavy physical work</vt:lpstr>
      <vt:lpstr>To summarize the ergonomic principles…</vt:lpstr>
      <vt:lpstr>Benefits of ergonomics</vt:lpstr>
      <vt:lpstr>Ergonomics Job Hazard Analysis Methods</vt:lpstr>
      <vt:lpstr>Slide 22</vt:lpstr>
      <vt:lpstr>Slide 23</vt:lpstr>
      <vt:lpstr>Slide 24</vt:lpstr>
      <vt:lpstr>What Are Ergonomic Improvements?</vt:lpstr>
      <vt:lpstr>Engineering Improvements</vt:lpstr>
      <vt:lpstr>Administrative Improvements</vt:lpstr>
      <vt:lpstr>Administrative Improvement Options </vt:lpstr>
      <vt:lpstr>Safety Gear or  Personal protective equipment </vt:lpstr>
      <vt:lpstr>Examples of ergonomic improvements</vt:lpstr>
      <vt:lpstr>Slide 31</vt:lpstr>
      <vt:lpstr>References:</vt:lpstr>
      <vt:lpstr>Slide 33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Ergonomics</dc:title>
  <dc:creator/>
  <cp:lastModifiedBy>a</cp:lastModifiedBy>
  <cp:revision>210</cp:revision>
  <dcterms:created xsi:type="dcterms:W3CDTF">2006-08-16T00:00:00Z</dcterms:created>
  <dcterms:modified xsi:type="dcterms:W3CDTF">2009-04-02T06:59:12Z</dcterms:modified>
</cp:coreProperties>
</file>